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56" r:id="rId3"/>
    <p:sldId id="289" r:id="rId4"/>
    <p:sldId id="290" r:id="rId5"/>
    <p:sldId id="292" r:id="rId6"/>
    <p:sldId id="307" r:id="rId7"/>
    <p:sldId id="294" r:id="rId8"/>
    <p:sldId id="310" r:id="rId9"/>
    <p:sldId id="311" r:id="rId10"/>
    <p:sldId id="313" r:id="rId11"/>
    <p:sldId id="321" r:id="rId12"/>
    <p:sldId id="300" r:id="rId13"/>
    <p:sldId id="303" r:id="rId14"/>
    <p:sldId id="304" r:id="rId15"/>
    <p:sldId id="305" r:id="rId16"/>
    <p:sldId id="316" r:id="rId17"/>
    <p:sldId id="306" r:id="rId18"/>
    <p:sldId id="302" r:id="rId19"/>
    <p:sldId id="308" r:id="rId20"/>
    <p:sldId id="309" r:id="rId21"/>
    <p:sldId id="317" r:id="rId22"/>
    <p:sldId id="314" r:id="rId23"/>
    <p:sldId id="318" r:id="rId24"/>
    <p:sldId id="319" r:id="rId25"/>
    <p:sldId id="320" r:id="rId26"/>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B0B"/>
    <a:srgbClr val="BF2A01"/>
    <a:srgbClr val="FFA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4" autoAdjust="0"/>
    <p:restoredTop sz="77108" autoAdjust="0"/>
  </p:normalViewPr>
  <p:slideViewPr>
    <p:cSldViewPr>
      <p:cViewPr varScale="1">
        <p:scale>
          <a:sx n="46" d="100"/>
          <a:sy n="46" d="100"/>
        </p:scale>
        <p:origin x="59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a:defRPr sz="1200"/>
            </a:lvl1pPr>
          </a:lstStyle>
          <a:p>
            <a:fld id="{F158E317-144C-48E7-B28F-017D9AFF8397}" type="datetimeFigureOut">
              <a:rPr lang="en-GB" smtClean="0"/>
              <a:t>24/01/2017</a:t>
            </a:fld>
            <a:endParaRPr lang="en-GB"/>
          </a:p>
        </p:txBody>
      </p:sp>
      <p:sp>
        <p:nvSpPr>
          <p:cNvPr id="4" name="Footer Placeholder 3"/>
          <p:cNvSpPr>
            <a:spLocks noGrp="1"/>
          </p:cNvSpPr>
          <p:nvPr>
            <p:ph type="ftr" sz="quarter" idx="2"/>
          </p:nvPr>
        </p:nvSpPr>
        <p:spPr>
          <a:xfrm>
            <a:off x="0" y="9409113"/>
            <a:ext cx="294481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09113"/>
            <a:ext cx="2944813" cy="495300"/>
          </a:xfrm>
          <a:prstGeom prst="rect">
            <a:avLst/>
          </a:prstGeom>
        </p:spPr>
        <p:txBody>
          <a:bodyPr vert="horz" lIns="91440" tIns="45720" rIns="91440" bIns="45720" rtlCol="0" anchor="b"/>
          <a:lstStyle>
            <a:lvl1pPr algn="r">
              <a:defRPr sz="1200"/>
            </a:lvl1pPr>
          </a:lstStyle>
          <a:p>
            <a:fld id="{3D36E242-45D2-4D0A-9824-291166F11F19}" type="slidenum">
              <a:rPr lang="en-GB" smtClean="0"/>
              <a:t>‹#›</a:t>
            </a:fld>
            <a:endParaRPr lang="en-GB"/>
          </a:p>
        </p:txBody>
      </p:sp>
    </p:spTree>
    <p:extLst>
      <p:ext uri="{BB962C8B-B14F-4D97-AF65-F5344CB8AC3E}">
        <p14:creationId xmlns:p14="http://schemas.microsoft.com/office/powerpoint/2010/main" val="3932196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2656ADF3-B59E-449B-AC2B-3957CFE425AE}" type="datetimeFigureOut">
              <a:rPr lang="en-GB" smtClean="0"/>
              <a:pPr/>
              <a:t>24/01/2017</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78055ADE-B8A9-4A3C-8429-DACEBD80F4DB}" type="slidenum">
              <a:rPr lang="en-GB" smtClean="0"/>
              <a:pPr/>
              <a:t>‹#›</a:t>
            </a:fld>
            <a:endParaRPr lang="en-GB"/>
          </a:p>
        </p:txBody>
      </p:sp>
    </p:spTree>
    <p:extLst>
      <p:ext uri="{BB962C8B-B14F-4D97-AF65-F5344CB8AC3E}">
        <p14:creationId xmlns:p14="http://schemas.microsoft.com/office/powerpoint/2010/main" val="177291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3</a:t>
            </a:fld>
            <a:endParaRPr lang="en-GB"/>
          </a:p>
        </p:txBody>
      </p:sp>
    </p:spTree>
    <p:extLst>
      <p:ext uri="{BB962C8B-B14F-4D97-AF65-F5344CB8AC3E}">
        <p14:creationId xmlns:p14="http://schemas.microsoft.com/office/powerpoint/2010/main" val="1257676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are talking about channels it</a:t>
            </a:r>
            <a:r>
              <a:rPr lang="en-GB" baseline="0" dirty="0"/>
              <a:t> helps to think both about what stakeholders or systems need to be connected and how systems can be designed to promote engagement with these channels.</a:t>
            </a:r>
          </a:p>
          <a:p>
            <a:endParaRPr lang="en-GB" baseline="0" dirty="0"/>
          </a:p>
          <a:p>
            <a:r>
              <a:rPr lang="en-GB" dirty="0"/>
              <a:t>Engaging researchers with new services</a:t>
            </a:r>
          </a:p>
          <a:p>
            <a:r>
              <a:rPr lang="en-GB" dirty="0"/>
              <a:t>&gt; </a:t>
            </a:r>
            <a:r>
              <a:rPr lang="en-GB" dirty="0" err="1"/>
              <a:t>Eg</a:t>
            </a:r>
            <a:r>
              <a:rPr lang="en-GB" dirty="0"/>
              <a:t> Repositories which often take time to populate</a:t>
            </a:r>
          </a:p>
          <a:p>
            <a:r>
              <a:rPr lang="en-GB" dirty="0"/>
              <a:t>Communication between departments</a:t>
            </a:r>
          </a:p>
          <a:p>
            <a:r>
              <a:rPr lang="en-GB" dirty="0"/>
              <a:t>&gt; </a:t>
            </a:r>
            <a:r>
              <a:rPr lang="en-GB" dirty="0" err="1"/>
              <a:t>Eg</a:t>
            </a:r>
            <a:r>
              <a:rPr lang="en-GB" dirty="0"/>
              <a:t> the disconnect between library-based RDM services and RO DMP advice</a:t>
            </a:r>
          </a:p>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6</a:t>
            </a:fld>
            <a:endParaRPr lang="en-GB"/>
          </a:p>
        </p:txBody>
      </p:sp>
    </p:spTree>
    <p:extLst>
      <p:ext uri="{BB962C8B-B14F-4D97-AF65-F5344CB8AC3E}">
        <p14:creationId xmlns:p14="http://schemas.microsoft.com/office/powerpoint/2010/main" val="241096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currently</a:t>
            </a:r>
            <a:r>
              <a:rPr lang="en-GB" baseline="0" dirty="0"/>
              <a:t> developing capability models as a framework for assessing RDM services and formulating a strategy for development. Our aim is to make these applicable both to institutions that are just starting out and to those that already have infrastructure components in place. For the latter this acts as a kind of </a:t>
            </a:r>
            <a:r>
              <a:rPr lang="en-GB" baseline="0" dirty="0" err="1"/>
              <a:t>healthcheck</a:t>
            </a:r>
            <a:r>
              <a:rPr lang="en-GB" baseline="0" dirty="0"/>
              <a:t> of current direction. These models enable us to focus on what capability you wish to deliver</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12</a:t>
            </a:fld>
            <a:endParaRPr lang="en-GB"/>
          </a:p>
        </p:txBody>
      </p:sp>
    </p:spTree>
    <p:extLst>
      <p:ext uri="{BB962C8B-B14F-4D97-AF65-F5344CB8AC3E}">
        <p14:creationId xmlns:p14="http://schemas.microsoft.com/office/powerpoint/2010/main" val="359933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various capabilities</a:t>
            </a:r>
            <a:r>
              <a:rPr lang="en-GB" baseline="0" dirty="0"/>
              <a:t> delivered around online training materials:</a:t>
            </a:r>
          </a:p>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14</a:t>
            </a:fld>
            <a:endParaRPr lang="en-GB"/>
          </a:p>
        </p:txBody>
      </p:sp>
    </p:spTree>
    <p:extLst>
      <p:ext uri="{BB962C8B-B14F-4D97-AF65-F5344CB8AC3E}">
        <p14:creationId xmlns:p14="http://schemas.microsoft.com/office/powerpoint/2010/main" val="2153321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a:t>
            </a:r>
            <a:r>
              <a:rPr lang="en-GB" baseline="0" dirty="0"/>
              <a:t> be introducing the business model canvas as a tool to help develop a business case for establishing RDM support components. It’s worth bearing in mind as you work through this tool what it is that you are aiming to achieve. It will be helpful to have a level of capability in mind as this will define what is an appropriate level of resource and will help to identify the benefits that the expenditure of resources will unlock.</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16</a:t>
            </a:fld>
            <a:endParaRPr lang="en-GB"/>
          </a:p>
        </p:txBody>
      </p:sp>
    </p:spTree>
    <p:extLst>
      <p:ext uri="{BB962C8B-B14F-4D97-AF65-F5344CB8AC3E}">
        <p14:creationId xmlns:p14="http://schemas.microsoft.com/office/powerpoint/2010/main" val="1985445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Comparison is good for service</a:t>
            </a:r>
            <a:r>
              <a:rPr lang="en-GB" baseline="0" dirty="0"/>
              <a:t> users and providers – when considering moving services to external providers over in-house solutions</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19</a:t>
            </a:fld>
            <a:endParaRPr lang="en-GB"/>
          </a:p>
        </p:txBody>
      </p:sp>
    </p:spTree>
    <p:extLst>
      <p:ext uri="{BB962C8B-B14F-4D97-AF65-F5344CB8AC3E}">
        <p14:creationId xmlns:p14="http://schemas.microsoft.com/office/powerpoint/2010/main" val="2829229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411EC8-96BA-446C-BEF6-5B8A1AC4601F}" type="datetimeFigureOut">
              <a:rPr lang="en-GB" smtClean="0"/>
              <a:pPr/>
              <a:t>24/01/2017</a:t>
            </a:fld>
            <a:endParaRPr lang="en-GB"/>
          </a:p>
        </p:txBody>
      </p:sp>
      <p:sp>
        <p:nvSpPr>
          <p:cNvPr id="5" name="Footer Placeholder 4"/>
          <p:cNvSpPr>
            <a:spLocks noGrp="1"/>
          </p:cNvSpPr>
          <p:nvPr>
            <p:ph type="ftr" sz="quarter" idx="11"/>
          </p:nvPr>
        </p:nvSpPr>
        <p:spPr/>
        <p:txBody>
          <a:bodyPr/>
          <a:lstStyle/>
          <a:p>
            <a:r>
              <a:rPr lang="en-GB" dirty="0"/>
              <a:t>University of Bournemouth</a:t>
            </a:r>
          </a:p>
        </p:txBody>
      </p:sp>
      <p:sp>
        <p:nvSpPr>
          <p:cNvPr id="6" name="Slide Number Placeholder 5"/>
          <p:cNvSpPr>
            <a:spLocks noGrp="1"/>
          </p:cNvSpPr>
          <p:nvPr>
            <p:ph type="sldNum" sz="quarter" idx="12"/>
          </p:nvPr>
        </p:nvSpPr>
        <p:spPr/>
        <p:txBody>
          <a:bodyPr/>
          <a:lstStyle/>
          <a:p>
            <a:fld id="{87DD6978-7833-4913-8E49-2970CED2C8A3}" type="slidenum">
              <a:rPr lang="en-GB" smtClean="0"/>
              <a:pPr/>
              <a:t>‹#›</a:t>
            </a:fld>
            <a:endParaRPr lang="en-GB"/>
          </a:p>
        </p:txBody>
      </p:sp>
      <p:sp>
        <p:nvSpPr>
          <p:cNvPr id="7" name="Rectangle 6"/>
          <p:cNvSpPr/>
          <p:nvPr userDrawn="1"/>
        </p:nvSpPr>
        <p:spPr>
          <a:xfrm>
            <a:off x="0" y="0"/>
            <a:ext cx="9144000" cy="1340768"/>
          </a:xfrm>
          <a:prstGeom prst="rect">
            <a:avLst/>
          </a:prstGeom>
          <a:gradFill flip="none" rotWithShape="1">
            <a:gsLst>
              <a:gs pos="0">
                <a:srgbClr val="FF0000"/>
              </a:gs>
              <a:gs pos="84000">
                <a:srgbClr val="FFA41D"/>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Users\DCC\Pictures\dcc-logo_png_transpar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87951"/>
            <a:ext cx="3380929" cy="9648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3779912" y="476672"/>
            <a:ext cx="4824536" cy="400110"/>
          </a:xfrm>
          <a:prstGeom prst="rect">
            <a:avLst/>
          </a:prstGeom>
          <a:noFill/>
        </p:spPr>
        <p:txBody>
          <a:bodyPr wrap="square" rtlCol="0">
            <a:spAutoFit/>
          </a:bodyPr>
          <a:lstStyle/>
          <a:p>
            <a:r>
              <a:rPr lang="en-GB" sz="2000" b="0" dirty="0">
                <a:solidFill>
                  <a:schemeClr val="bg1"/>
                </a:solidFill>
                <a:latin typeface="Gill Sans MT" panose="020B0502020104020203" pitchFamily="34" charset="0"/>
                <a:cs typeface="Arial" panose="020B0604020202020204" pitchFamily="34" charset="0"/>
              </a:rPr>
              <a:t>because</a:t>
            </a:r>
            <a:r>
              <a:rPr lang="en-GB" sz="2000" b="0" baseline="0" dirty="0">
                <a:solidFill>
                  <a:schemeClr val="bg1"/>
                </a:solidFill>
                <a:latin typeface="Gill Sans MT" panose="020B0502020104020203" pitchFamily="34" charset="0"/>
                <a:cs typeface="Arial" panose="020B0604020202020204" pitchFamily="34" charset="0"/>
              </a:rPr>
              <a:t> good research needs good data</a:t>
            </a:r>
            <a:endParaRPr lang="en-GB" sz="2000" b="0" dirty="0">
              <a:solidFill>
                <a:schemeClr val="bg1"/>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3406084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411EC8-96BA-446C-BEF6-5B8A1AC4601F}" type="datetimeFigureOut">
              <a:rPr lang="en-GB" smtClean="0"/>
              <a:pPr/>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195546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411EC8-96BA-446C-BEF6-5B8A1AC4601F}" type="datetimeFigureOut">
              <a:rPr lang="en-GB" smtClean="0"/>
              <a:pPr/>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2686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a:t>Titelstijl van model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AEA58B9-50A9-D048-9F69-FD86EE95ED62}" type="datetimeFigureOut">
              <a:t>1/24/2017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D929C-9DD0-DE48-890E-A4D1522FBE77}" type="slidenum">
              <a:t>‹#›</a:t>
            </a:fld>
            <a:endParaRPr lang="nl-NL"/>
          </a:p>
        </p:txBody>
      </p:sp>
    </p:spTree>
    <p:extLst>
      <p:ext uri="{BB962C8B-B14F-4D97-AF65-F5344CB8AC3E}">
        <p14:creationId xmlns:p14="http://schemas.microsoft.com/office/powerpoint/2010/main" val="701173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AEA58B9-50A9-D048-9F69-FD86EE95ED62}" type="datetimeFigureOut">
              <a:t>1/24/2017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D929C-9DD0-DE48-890E-A4D1522FBE77}" type="slidenum">
              <a:t>‹#›</a:t>
            </a:fld>
            <a:endParaRPr lang="nl-NL"/>
          </a:p>
        </p:txBody>
      </p:sp>
    </p:spTree>
    <p:extLst>
      <p:ext uri="{BB962C8B-B14F-4D97-AF65-F5344CB8AC3E}">
        <p14:creationId xmlns:p14="http://schemas.microsoft.com/office/powerpoint/2010/main" val="2022519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a:t>Titelstijl van model bewerken</a:t>
            </a:r>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7AEA58B9-50A9-D048-9F69-FD86EE95ED62}" type="datetimeFigureOut">
              <a:t>1/24/2017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D929C-9DD0-DE48-890E-A4D1522FBE77}" type="slidenum">
              <a:t>‹#›</a:t>
            </a:fld>
            <a:endParaRPr lang="nl-NL"/>
          </a:p>
        </p:txBody>
      </p:sp>
    </p:spTree>
    <p:extLst>
      <p:ext uri="{BB962C8B-B14F-4D97-AF65-F5344CB8AC3E}">
        <p14:creationId xmlns:p14="http://schemas.microsoft.com/office/powerpoint/2010/main" val="33923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628650" y="1825625"/>
            <a:ext cx="38862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825625"/>
            <a:ext cx="38862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AEA58B9-50A9-D048-9F69-FD86EE95ED62}" type="datetimeFigureOut">
              <a:t>1/24/2017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D929C-9DD0-DE48-890E-A4D1522FBE77}" type="slidenum">
              <a:t>‹#›</a:t>
            </a:fld>
            <a:endParaRPr lang="nl-NL"/>
          </a:p>
        </p:txBody>
      </p:sp>
    </p:spTree>
    <p:extLst>
      <p:ext uri="{BB962C8B-B14F-4D97-AF65-F5344CB8AC3E}">
        <p14:creationId xmlns:p14="http://schemas.microsoft.com/office/powerpoint/2010/main" val="2085858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a:t>Titelstijl van model bewerken</a:t>
            </a:r>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AEA58B9-50A9-D048-9F69-FD86EE95ED62}" type="datetimeFigureOut">
              <a:t>1/24/2017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1DD929C-9DD0-DE48-890E-A4D1522FBE77}" type="slidenum">
              <a:t>‹#›</a:t>
            </a:fld>
            <a:endParaRPr lang="nl-NL"/>
          </a:p>
        </p:txBody>
      </p:sp>
    </p:spTree>
    <p:extLst>
      <p:ext uri="{BB962C8B-B14F-4D97-AF65-F5344CB8AC3E}">
        <p14:creationId xmlns:p14="http://schemas.microsoft.com/office/powerpoint/2010/main" val="3228816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7AEA58B9-50A9-D048-9F69-FD86EE95ED62}" type="datetimeFigureOut">
              <a:t>1/24/2017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1DD929C-9DD0-DE48-890E-A4D1522FBE77}" type="slidenum">
              <a:t>‹#›</a:t>
            </a:fld>
            <a:endParaRPr lang="nl-NL"/>
          </a:p>
        </p:txBody>
      </p:sp>
    </p:spTree>
    <p:extLst>
      <p:ext uri="{BB962C8B-B14F-4D97-AF65-F5344CB8AC3E}">
        <p14:creationId xmlns:p14="http://schemas.microsoft.com/office/powerpoint/2010/main" val="3482199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AEA58B9-50A9-D048-9F69-FD86EE95ED62}" type="datetimeFigureOut">
              <a:t>1/24/2017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1DD929C-9DD0-DE48-890E-A4D1522FBE77}" type="slidenum">
              <a:t>‹#›</a:t>
            </a:fld>
            <a:endParaRPr lang="nl-NL"/>
          </a:p>
        </p:txBody>
      </p:sp>
    </p:spTree>
    <p:extLst>
      <p:ext uri="{BB962C8B-B14F-4D97-AF65-F5344CB8AC3E}">
        <p14:creationId xmlns:p14="http://schemas.microsoft.com/office/powerpoint/2010/main" val="3486053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Titelstijl van model bewerken</a:t>
            </a:r>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7AEA58B9-50A9-D048-9F69-FD86EE95ED62}" type="datetimeFigureOut">
              <a:t>1/24/2017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D929C-9DD0-DE48-890E-A4D1522FBE77}" type="slidenum">
              <a:t>‹#›</a:t>
            </a:fld>
            <a:endParaRPr lang="nl-NL"/>
          </a:p>
        </p:txBody>
      </p:sp>
    </p:spTree>
    <p:extLst>
      <p:ext uri="{BB962C8B-B14F-4D97-AF65-F5344CB8AC3E}">
        <p14:creationId xmlns:p14="http://schemas.microsoft.com/office/powerpoint/2010/main" val="87597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22114"/>
          </a:xfrm>
        </p:spPr>
        <p:txBody>
          <a:bodyPr/>
          <a:lstStyle/>
          <a:p>
            <a:r>
              <a:rPr lang="en-US"/>
              <a:t>Click to edit Master title style</a:t>
            </a:r>
            <a:endParaRPr lang="en-GB"/>
          </a:p>
        </p:txBody>
      </p:sp>
      <p:sp>
        <p:nvSpPr>
          <p:cNvPr id="3" name="Content Placeholder 2"/>
          <p:cNvSpPr>
            <a:spLocks noGrp="1"/>
          </p:cNvSpPr>
          <p:nvPr>
            <p:ph idx="1"/>
          </p:nvPr>
        </p:nvSpPr>
        <p:spPr>
          <a:xfrm>
            <a:off x="467544" y="1340768"/>
            <a:ext cx="8229600" cy="4997165"/>
          </a:xfrm>
        </p:spPr>
        <p:txBody>
          <a:bodyPr/>
          <a:lstStyle>
            <a:lvl1pPr>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13025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Titelstijl van model bewerken</a:t>
            </a:r>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7AEA58B9-50A9-D048-9F69-FD86EE95ED62}" type="datetimeFigureOut">
              <a:t>1/24/2017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D929C-9DD0-DE48-890E-A4D1522FBE77}" type="slidenum">
              <a:t>‹#›</a:t>
            </a:fld>
            <a:endParaRPr lang="nl-NL"/>
          </a:p>
        </p:txBody>
      </p:sp>
    </p:spTree>
    <p:extLst>
      <p:ext uri="{BB962C8B-B14F-4D97-AF65-F5344CB8AC3E}">
        <p14:creationId xmlns:p14="http://schemas.microsoft.com/office/powerpoint/2010/main" val="54668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AEA58B9-50A9-D048-9F69-FD86EE95ED62}" type="datetimeFigureOut">
              <a:t>1/24/2017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D929C-9DD0-DE48-890E-A4D1522FBE77}" type="slidenum">
              <a:t>‹#›</a:t>
            </a:fld>
            <a:endParaRPr lang="nl-NL"/>
          </a:p>
        </p:txBody>
      </p:sp>
    </p:spTree>
    <p:extLst>
      <p:ext uri="{BB962C8B-B14F-4D97-AF65-F5344CB8AC3E}">
        <p14:creationId xmlns:p14="http://schemas.microsoft.com/office/powerpoint/2010/main" val="1962760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AEA58B9-50A9-D048-9F69-FD86EE95ED62}" type="datetimeFigureOut">
              <a:t>1/24/2017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D929C-9DD0-DE48-890E-A4D1522FBE77}" type="slidenum">
              <a:t>‹#›</a:t>
            </a:fld>
            <a:endParaRPr lang="nl-NL"/>
          </a:p>
        </p:txBody>
      </p:sp>
    </p:spTree>
    <p:extLst>
      <p:ext uri="{BB962C8B-B14F-4D97-AF65-F5344CB8AC3E}">
        <p14:creationId xmlns:p14="http://schemas.microsoft.com/office/powerpoint/2010/main" val="4134525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innensheet met tekst">
    <p:spTree>
      <p:nvGrpSpPr>
        <p:cNvPr id="1" name=""/>
        <p:cNvGrpSpPr/>
        <p:nvPr/>
      </p:nvGrpSpPr>
      <p:grpSpPr>
        <a:xfrm>
          <a:off x="0" y="0"/>
          <a:ext cx="0" cy="0"/>
          <a:chOff x="0" y="0"/>
          <a:chExt cx="0" cy="0"/>
        </a:xfrm>
      </p:grpSpPr>
      <p:sp>
        <p:nvSpPr>
          <p:cNvPr id="8" name="Rectangle 7"/>
          <p:cNvSpPr/>
          <p:nvPr userDrawn="1"/>
        </p:nvSpPr>
        <p:spPr>
          <a:xfrm>
            <a:off x="0" y="6177835"/>
            <a:ext cx="9144000" cy="68016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15342"/>
            <a:ext cx="9144000" cy="691745"/>
          </a:xfrm>
          <a:prstGeom prst="rect">
            <a:avLst/>
          </a:prstGeom>
        </p:spPr>
      </p:pic>
      <p:sp>
        <p:nvSpPr>
          <p:cNvPr id="14" name="Title Placeholder 6"/>
          <p:cNvSpPr>
            <a:spLocks noGrp="1"/>
          </p:cNvSpPr>
          <p:nvPr>
            <p:ph type="title"/>
          </p:nvPr>
        </p:nvSpPr>
        <p:spPr>
          <a:xfrm>
            <a:off x="104775" y="152222"/>
            <a:ext cx="8950110" cy="824173"/>
          </a:xfrm>
          <a:prstGeom prst="rect">
            <a:avLst/>
          </a:prstGeom>
        </p:spPr>
        <p:txBody>
          <a:bodyPr vert="horz" lIns="91440" tIns="45720" rIns="91440" bIns="45720" rtlCol="0" anchor="ctr">
            <a:normAutofit/>
          </a:bodyPr>
          <a:lstStyle/>
          <a:p>
            <a:r>
              <a:rPr lang="nl-NL"/>
              <a:t>Titelstijl van model bewerken</a:t>
            </a:r>
            <a:endParaRPr lang="en-US" dirty="0"/>
          </a:p>
        </p:txBody>
      </p:sp>
      <p:sp>
        <p:nvSpPr>
          <p:cNvPr id="18" name="Content Placeholder 17"/>
          <p:cNvSpPr>
            <a:spLocks noGrp="1"/>
          </p:cNvSpPr>
          <p:nvPr>
            <p:ph sz="quarter" idx="10" hasCustomPrompt="1"/>
          </p:nvPr>
        </p:nvSpPr>
        <p:spPr>
          <a:xfrm>
            <a:off x="104776" y="1506541"/>
            <a:ext cx="8563737" cy="4198937"/>
          </a:xfrm>
        </p:spPr>
        <p:txBody>
          <a:bodyPr/>
          <a:lstStyle>
            <a:lvl1pPr marL="0" indent="0">
              <a:lnSpc>
                <a:spcPct val="90000"/>
              </a:lnSpc>
              <a:buNone/>
              <a:defRPr sz="1575"/>
            </a:lvl1pPr>
          </a:lstStyle>
          <a:p>
            <a:pPr>
              <a:lnSpc>
                <a:spcPct val="90000"/>
              </a:lnSpc>
              <a:defRPr/>
            </a:pPr>
            <a:r>
              <a:rPr lang="nl-NL" sz="1125" dirty="0" err="1">
                <a:latin typeface="Verdana"/>
                <a:cs typeface="Verdana"/>
              </a:rPr>
              <a:t>Lorem</a:t>
            </a:r>
            <a:r>
              <a:rPr lang="nl-NL" sz="1125" dirty="0">
                <a:latin typeface="Verdana"/>
                <a:cs typeface="Verdana"/>
              </a:rPr>
              <a:t> </a:t>
            </a:r>
            <a:r>
              <a:rPr lang="nl-NL" sz="1125" dirty="0" err="1">
                <a:latin typeface="Verdana"/>
                <a:cs typeface="Verdana"/>
              </a:rPr>
              <a:t>ipsum</a:t>
            </a:r>
            <a:r>
              <a:rPr lang="nl-NL" sz="1125" dirty="0">
                <a:latin typeface="Verdana"/>
                <a:cs typeface="Verdana"/>
              </a:rPr>
              <a:t> </a:t>
            </a:r>
            <a:r>
              <a:rPr lang="nl-NL" sz="1125" dirty="0" err="1">
                <a:latin typeface="Verdana"/>
                <a:cs typeface="Verdana"/>
              </a:rPr>
              <a:t>dolor</a:t>
            </a:r>
            <a:r>
              <a:rPr lang="nl-NL" sz="1125" dirty="0">
                <a:latin typeface="Verdana"/>
                <a:cs typeface="Verdana"/>
              </a:rPr>
              <a:t> </a:t>
            </a:r>
            <a:r>
              <a:rPr lang="nl-NL" sz="1125" dirty="0" err="1">
                <a:latin typeface="Verdana"/>
                <a:cs typeface="Verdana"/>
              </a:rPr>
              <a:t>sit</a:t>
            </a:r>
            <a:r>
              <a:rPr lang="nl-NL" sz="1125" dirty="0">
                <a:latin typeface="Verdana"/>
                <a:cs typeface="Verdana"/>
              </a:rPr>
              <a:t> </a:t>
            </a:r>
            <a:r>
              <a:rPr lang="nl-NL" sz="1125" dirty="0" err="1">
                <a:latin typeface="Verdana"/>
                <a:cs typeface="Verdana"/>
              </a:rPr>
              <a:t>amet</a:t>
            </a:r>
            <a:r>
              <a:rPr lang="nl-NL" sz="1125" dirty="0">
                <a:latin typeface="Verdana"/>
                <a:cs typeface="Verdana"/>
              </a:rPr>
              <a:t>, </a:t>
            </a:r>
            <a:r>
              <a:rPr lang="nl-NL" sz="1125" dirty="0" err="1">
                <a:latin typeface="Verdana"/>
                <a:cs typeface="Verdana"/>
              </a:rPr>
              <a:t>consectetuer</a:t>
            </a:r>
            <a:r>
              <a:rPr lang="nl-NL" sz="1125" dirty="0">
                <a:latin typeface="Verdana"/>
                <a:cs typeface="Verdana"/>
              </a:rPr>
              <a:t> </a:t>
            </a:r>
            <a:r>
              <a:rPr lang="nl-NL" sz="1125" dirty="0" err="1">
                <a:latin typeface="Verdana"/>
                <a:cs typeface="Verdana"/>
              </a:rPr>
              <a:t>adipiscing</a:t>
            </a:r>
            <a:r>
              <a:rPr lang="nl-NL" sz="1125" dirty="0">
                <a:latin typeface="Verdana"/>
                <a:cs typeface="Verdana"/>
              </a:rPr>
              <a:t> </a:t>
            </a:r>
            <a:r>
              <a:rPr lang="nl-NL" sz="1125" dirty="0" err="1">
                <a:latin typeface="Verdana"/>
                <a:cs typeface="Verdana"/>
              </a:rPr>
              <a:t>elit</a:t>
            </a:r>
            <a:r>
              <a:rPr lang="nl-NL" sz="1125" dirty="0">
                <a:latin typeface="Verdana"/>
                <a:cs typeface="Verdana"/>
              </a:rPr>
              <a:t>. </a:t>
            </a:r>
            <a:r>
              <a:rPr lang="nl-NL" sz="1125" dirty="0" err="1">
                <a:latin typeface="Verdana"/>
                <a:cs typeface="Verdana"/>
              </a:rPr>
              <a:t>Aenean</a:t>
            </a:r>
            <a:r>
              <a:rPr lang="nl-NL" sz="1125" dirty="0">
                <a:latin typeface="Verdana"/>
                <a:cs typeface="Verdana"/>
              </a:rPr>
              <a:t> commodo </a:t>
            </a:r>
            <a:r>
              <a:rPr lang="nl-NL" sz="1125" dirty="0" err="1">
                <a:latin typeface="Verdana"/>
                <a:cs typeface="Verdana"/>
              </a:rPr>
              <a:t>ligula</a:t>
            </a:r>
            <a:r>
              <a:rPr lang="nl-NL" sz="1125" dirty="0">
                <a:latin typeface="Verdana"/>
                <a:cs typeface="Verdana"/>
              </a:rPr>
              <a:t> </a:t>
            </a:r>
            <a:r>
              <a:rPr lang="nl-NL" sz="1125" dirty="0" err="1">
                <a:latin typeface="Verdana"/>
                <a:cs typeface="Verdana"/>
              </a:rPr>
              <a:t>eget</a:t>
            </a:r>
            <a:r>
              <a:rPr lang="nl-NL" sz="1125" dirty="0">
                <a:latin typeface="Verdana"/>
                <a:cs typeface="Verdana"/>
              </a:rPr>
              <a:t> </a:t>
            </a:r>
            <a:r>
              <a:rPr lang="nl-NL" sz="1125" dirty="0" err="1">
                <a:latin typeface="Verdana"/>
                <a:cs typeface="Verdana"/>
              </a:rPr>
              <a:t>dolor</a:t>
            </a:r>
            <a:r>
              <a:rPr lang="nl-NL" sz="1125" dirty="0">
                <a:latin typeface="Verdana"/>
                <a:cs typeface="Verdana"/>
              </a:rPr>
              <a:t>. </a:t>
            </a:r>
            <a:r>
              <a:rPr lang="nl-NL" sz="1125" dirty="0" err="1">
                <a:latin typeface="Verdana"/>
                <a:cs typeface="Verdana"/>
              </a:rPr>
              <a:t>Aenean</a:t>
            </a:r>
            <a:r>
              <a:rPr lang="nl-NL" sz="1125" dirty="0">
                <a:latin typeface="Verdana"/>
                <a:cs typeface="Verdana"/>
              </a:rPr>
              <a:t> massa. Cum </a:t>
            </a:r>
            <a:r>
              <a:rPr lang="nl-NL" sz="1125" dirty="0" err="1">
                <a:latin typeface="Verdana"/>
                <a:cs typeface="Verdana"/>
              </a:rPr>
              <a:t>sociis</a:t>
            </a:r>
            <a:r>
              <a:rPr lang="nl-NL" sz="1125" dirty="0">
                <a:latin typeface="Verdana"/>
                <a:cs typeface="Verdana"/>
              </a:rPr>
              <a:t> </a:t>
            </a:r>
            <a:r>
              <a:rPr lang="nl-NL" sz="1125" dirty="0" err="1">
                <a:latin typeface="Verdana"/>
                <a:cs typeface="Verdana"/>
              </a:rPr>
              <a:t>natoque</a:t>
            </a:r>
            <a:r>
              <a:rPr lang="nl-NL" sz="1125" dirty="0">
                <a:latin typeface="Verdana"/>
                <a:cs typeface="Verdana"/>
              </a:rPr>
              <a:t> </a:t>
            </a:r>
            <a:r>
              <a:rPr lang="nl-NL" sz="1125" dirty="0" err="1">
                <a:latin typeface="Verdana"/>
                <a:cs typeface="Verdana"/>
              </a:rPr>
              <a:t>penatibus</a:t>
            </a:r>
            <a:r>
              <a:rPr lang="nl-NL" sz="1125" dirty="0">
                <a:latin typeface="Verdana"/>
                <a:cs typeface="Verdana"/>
              </a:rPr>
              <a:t> et </a:t>
            </a:r>
            <a:r>
              <a:rPr lang="nl-NL" sz="1125" dirty="0" err="1">
                <a:latin typeface="Verdana"/>
                <a:cs typeface="Verdana"/>
              </a:rPr>
              <a:t>magnis</a:t>
            </a:r>
            <a:r>
              <a:rPr lang="nl-NL" sz="1125" dirty="0">
                <a:latin typeface="Verdana"/>
                <a:cs typeface="Verdana"/>
              </a:rPr>
              <a:t> dis </a:t>
            </a:r>
            <a:r>
              <a:rPr lang="nl-NL" sz="1125" dirty="0" err="1">
                <a:latin typeface="Verdana"/>
                <a:cs typeface="Verdana"/>
              </a:rPr>
              <a:t>parturient</a:t>
            </a:r>
            <a:r>
              <a:rPr lang="nl-NL" sz="1125" dirty="0">
                <a:latin typeface="Verdana"/>
                <a:cs typeface="Verdana"/>
              </a:rPr>
              <a:t> </a:t>
            </a:r>
            <a:r>
              <a:rPr lang="nl-NL" sz="1125" dirty="0" err="1">
                <a:latin typeface="Verdana"/>
                <a:cs typeface="Verdana"/>
              </a:rPr>
              <a:t>montes</a:t>
            </a:r>
            <a:r>
              <a:rPr lang="nl-NL" sz="1125" dirty="0">
                <a:latin typeface="Verdana"/>
                <a:cs typeface="Verdana"/>
              </a:rPr>
              <a:t>, </a:t>
            </a:r>
            <a:r>
              <a:rPr lang="nl-NL" sz="1125" dirty="0" err="1">
                <a:latin typeface="Verdana"/>
                <a:cs typeface="Verdana"/>
              </a:rPr>
              <a:t>nascetur</a:t>
            </a:r>
            <a:r>
              <a:rPr lang="nl-NL" sz="1125" dirty="0">
                <a:latin typeface="Verdana"/>
                <a:cs typeface="Verdana"/>
              </a:rPr>
              <a:t> </a:t>
            </a:r>
            <a:r>
              <a:rPr lang="nl-NL" sz="1125" dirty="0" err="1">
                <a:latin typeface="Verdana"/>
                <a:cs typeface="Verdana"/>
              </a:rPr>
              <a:t>ridiculus</a:t>
            </a:r>
            <a:r>
              <a:rPr lang="nl-NL" sz="1125" dirty="0">
                <a:latin typeface="Verdana"/>
                <a:cs typeface="Verdana"/>
              </a:rPr>
              <a:t> mus. </a:t>
            </a:r>
            <a:r>
              <a:rPr lang="nl-NL" sz="1125" dirty="0" err="1">
                <a:latin typeface="Verdana"/>
                <a:cs typeface="Verdana"/>
              </a:rPr>
              <a:t>Donec</a:t>
            </a:r>
            <a:r>
              <a:rPr lang="nl-NL" sz="1125" dirty="0">
                <a:latin typeface="Verdana"/>
                <a:cs typeface="Verdana"/>
              </a:rPr>
              <a:t> </a:t>
            </a:r>
            <a:r>
              <a:rPr lang="nl-NL" sz="1125" dirty="0" err="1">
                <a:latin typeface="Verdana"/>
                <a:cs typeface="Verdana"/>
              </a:rPr>
              <a:t>quam</a:t>
            </a:r>
            <a:r>
              <a:rPr lang="nl-NL" sz="1125" dirty="0">
                <a:latin typeface="Verdana"/>
                <a:cs typeface="Verdana"/>
              </a:rPr>
              <a:t> </a:t>
            </a:r>
            <a:r>
              <a:rPr lang="nl-NL" sz="1125" dirty="0" err="1">
                <a:latin typeface="Verdana"/>
                <a:cs typeface="Verdana"/>
              </a:rPr>
              <a:t>felis</a:t>
            </a:r>
            <a:r>
              <a:rPr lang="nl-NL" sz="1125" dirty="0">
                <a:latin typeface="Verdana"/>
                <a:cs typeface="Verdana"/>
              </a:rPr>
              <a:t>, </a:t>
            </a:r>
            <a:r>
              <a:rPr lang="nl-NL" sz="1125" dirty="0" err="1">
                <a:latin typeface="Verdana"/>
                <a:cs typeface="Verdana"/>
              </a:rPr>
              <a:t>ultricies</a:t>
            </a:r>
            <a:r>
              <a:rPr lang="nl-NL" sz="1125" dirty="0">
                <a:latin typeface="Verdana"/>
                <a:cs typeface="Verdana"/>
              </a:rPr>
              <a:t> </a:t>
            </a:r>
            <a:r>
              <a:rPr lang="nl-NL" sz="1125" dirty="0" err="1">
                <a:latin typeface="Verdana"/>
                <a:cs typeface="Verdana"/>
              </a:rPr>
              <a:t>nec</a:t>
            </a:r>
            <a:r>
              <a:rPr lang="nl-NL" sz="1125" dirty="0">
                <a:latin typeface="Verdana"/>
                <a:cs typeface="Verdana"/>
              </a:rPr>
              <a:t>, </a:t>
            </a:r>
            <a:r>
              <a:rPr lang="nl-NL" sz="1125" dirty="0" err="1">
                <a:latin typeface="Verdana"/>
                <a:cs typeface="Verdana"/>
              </a:rPr>
              <a:t>pellentesque</a:t>
            </a:r>
            <a:r>
              <a:rPr lang="nl-NL" sz="1125" dirty="0">
                <a:latin typeface="Verdana"/>
                <a:cs typeface="Verdana"/>
              </a:rPr>
              <a:t> </a:t>
            </a:r>
            <a:r>
              <a:rPr lang="nl-NL" sz="1125" dirty="0" err="1">
                <a:latin typeface="Verdana"/>
                <a:cs typeface="Verdana"/>
              </a:rPr>
              <a:t>eu</a:t>
            </a:r>
            <a:r>
              <a:rPr lang="nl-NL" sz="1125" dirty="0">
                <a:latin typeface="Verdana"/>
                <a:cs typeface="Verdana"/>
              </a:rPr>
              <a:t>, </a:t>
            </a:r>
            <a:r>
              <a:rPr lang="nl-NL" sz="1125" dirty="0" err="1">
                <a:latin typeface="Verdana"/>
                <a:cs typeface="Verdana"/>
              </a:rPr>
              <a:t>pretium</a:t>
            </a:r>
            <a:r>
              <a:rPr lang="nl-NL" sz="1125" dirty="0">
                <a:latin typeface="Verdana"/>
                <a:cs typeface="Verdana"/>
              </a:rPr>
              <a:t> </a:t>
            </a:r>
            <a:r>
              <a:rPr lang="nl-NL" sz="1125" dirty="0" err="1">
                <a:latin typeface="Verdana"/>
                <a:cs typeface="Verdana"/>
              </a:rPr>
              <a:t>quis</a:t>
            </a:r>
            <a:r>
              <a:rPr lang="nl-NL" sz="1125" dirty="0">
                <a:latin typeface="Verdana"/>
                <a:cs typeface="Verdana"/>
              </a:rPr>
              <a:t>, </a:t>
            </a:r>
            <a:r>
              <a:rPr lang="nl-NL" sz="1125" dirty="0" err="1">
                <a:latin typeface="Verdana"/>
                <a:cs typeface="Verdana"/>
              </a:rPr>
              <a:t>sem</a:t>
            </a:r>
            <a:r>
              <a:rPr lang="nl-NL" sz="1125" dirty="0">
                <a:latin typeface="Verdana"/>
                <a:cs typeface="Verdana"/>
              </a:rPr>
              <a:t>. </a:t>
            </a:r>
            <a:r>
              <a:rPr lang="nl-NL" sz="1125" dirty="0" err="1">
                <a:latin typeface="Verdana"/>
                <a:cs typeface="Verdana"/>
              </a:rPr>
              <a:t>Nulla</a:t>
            </a:r>
            <a:r>
              <a:rPr lang="nl-NL" sz="1125" dirty="0">
                <a:latin typeface="Verdana"/>
                <a:cs typeface="Verdana"/>
              </a:rPr>
              <a:t> </a:t>
            </a:r>
            <a:r>
              <a:rPr lang="nl-NL" sz="1125" dirty="0" err="1">
                <a:latin typeface="Verdana"/>
                <a:cs typeface="Verdana"/>
              </a:rPr>
              <a:t>consequat</a:t>
            </a:r>
            <a:r>
              <a:rPr lang="nl-NL" sz="1125" dirty="0">
                <a:latin typeface="Verdana"/>
                <a:cs typeface="Verdana"/>
              </a:rPr>
              <a:t> massa </a:t>
            </a:r>
            <a:r>
              <a:rPr lang="nl-NL" sz="1125" dirty="0" err="1">
                <a:latin typeface="Verdana"/>
                <a:cs typeface="Verdana"/>
              </a:rPr>
              <a:t>quis</a:t>
            </a:r>
            <a:r>
              <a:rPr lang="nl-NL" sz="1125" dirty="0">
                <a:latin typeface="Verdana"/>
                <a:cs typeface="Verdana"/>
              </a:rPr>
              <a:t> </a:t>
            </a:r>
            <a:r>
              <a:rPr lang="nl-NL" sz="1125" dirty="0" err="1">
                <a:latin typeface="Verdana"/>
                <a:cs typeface="Verdana"/>
              </a:rPr>
              <a:t>enim</a:t>
            </a:r>
            <a:r>
              <a:rPr lang="nl-NL" sz="1125" dirty="0">
                <a:latin typeface="Verdana"/>
                <a:cs typeface="Verdana"/>
              </a:rPr>
              <a:t>. </a:t>
            </a:r>
            <a:r>
              <a:rPr lang="nl-NL" sz="1125" dirty="0" err="1">
                <a:latin typeface="Verdana"/>
                <a:cs typeface="Verdana"/>
              </a:rPr>
              <a:t>Donec</a:t>
            </a:r>
            <a:r>
              <a:rPr lang="nl-NL" sz="1125" dirty="0">
                <a:latin typeface="Verdana"/>
                <a:cs typeface="Verdana"/>
              </a:rPr>
              <a:t> pede </a:t>
            </a:r>
            <a:r>
              <a:rPr lang="nl-NL" sz="1125" dirty="0" err="1">
                <a:latin typeface="Verdana"/>
                <a:cs typeface="Verdana"/>
              </a:rPr>
              <a:t>justo</a:t>
            </a:r>
            <a:r>
              <a:rPr lang="nl-NL" sz="1125" dirty="0">
                <a:latin typeface="Verdana"/>
                <a:cs typeface="Verdana"/>
              </a:rPr>
              <a:t>, </a:t>
            </a:r>
            <a:r>
              <a:rPr lang="nl-NL" sz="1125" dirty="0" err="1">
                <a:latin typeface="Verdana"/>
                <a:cs typeface="Verdana"/>
              </a:rPr>
              <a:t>fringilla</a:t>
            </a:r>
            <a:r>
              <a:rPr lang="nl-NL" sz="1125" dirty="0">
                <a:latin typeface="Verdana"/>
                <a:cs typeface="Verdana"/>
              </a:rPr>
              <a:t> vel, </a:t>
            </a:r>
            <a:r>
              <a:rPr lang="nl-NL" sz="1125" dirty="0" err="1">
                <a:latin typeface="Verdana"/>
                <a:cs typeface="Verdana"/>
              </a:rPr>
              <a:t>aliquet</a:t>
            </a:r>
            <a:r>
              <a:rPr lang="nl-NL" sz="1125" dirty="0">
                <a:latin typeface="Verdana"/>
                <a:cs typeface="Verdana"/>
              </a:rPr>
              <a:t> </a:t>
            </a:r>
            <a:r>
              <a:rPr lang="nl-NL" sz="1125" dirty="0" err="1">
                <a:latin typeface="Verdana"/>
                <a:cs typeface="Verdana"/>
              </a:rPr>
              <a:t>nec</a:t>
            </a:r>
            <a:r>
              <a:rPr lang="nl-NL" sz="1125" dirty="0">
                <a:latin typeface="Verdana"/>
                <a:cs typeface="Verdana"/>
              </a:rPr>
              <a:t>, </a:t>
            </a:r>
          </a:p>
        </p:txBody>
      </p:sp>
      <p:pic>
        <p:nvPicPr>
          <p:cNvPr id="19" name="Picture 18" descr="Logo DANS bovenschrif wit transpara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203234"/>
            <a:ext cx="1727200" cy="658734"/>
          </a:xfrm>
          <a:prstGeom prst="rect">
            <a:avLst/>
          </a:prstGeom>
        </p:spPr>
      </p:pic>
    </p:spTree>
    <p:extLst>
      <p:ext uri="{BB962C8B-B14F-4D97-AF65-F5344CB8AC3E}">
        <p14:creationId xmlns:p14="http://schemas.microsoft.com/office/powerpoint/2010/main" val="306755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innensheet met opsomming">
    <p:spTree>
      <p:nvGrpSpPr>
        <p:cNvPr id="1" name=""/>
        <p:cNvGrpSpPr/>
        <p:nvPr/>
      </p:nvGrpSpPr>
      <p:grpSpPr>
        <a:xfrm>
          <a:off x="0" y="0"/>
          <a:ext cx="0" cy="0"/>
          <a:chOff x="0" y="0"/>
          <a:chExt cx="0" cy="0"/>
        </a:xfrm>
      </p:grpSpPr>
      <p:sp>
        <p:nvSpPr>
          <p:cNvPr id="8" name="Rectangle 7"/>
          <p:cNvSpPr/>
          <p:nvPr userDrawn="1"/>
        </p:nvSpPr>
        <p:spPr>
          <a:xfrm>
            <a:off x="0" y="6177835"/>
            <a:ext cx="9144000" cy="68016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15342"/>
            <a:ext cx="9144000" cy="691745"/>
          </a:xfrm>
          <a:prstGeom prst="rect">
            <a:avLst/>
          </a:prstGeom>
        </p:spPr>
      </p:pic>
      <p:sp>
        <p:nvSpPr>
          <p:cNvPr id="14" name="Title Placeholder 6"/>
          <p:cNvSpPr>
            <a:spLocks noGrp="1"/>
          </p:cNvSpPr>
          <p:nvPr>
            <p:ph type="title"/>
          </p:nvPr>
        </p:nvSpPr>
        <p:spPr>
          <a:xfrm>
            <a:off x="104775" y="152222"/>
            <a:ext cx="8950110" cy="824173"/>
          </a:xfrm>
          <a:prstGeom prst="rect">
            <a:avLst/>
          </a:prstGeom>
        </p:spPr>
        <p:txBody>
          <a:bodyPr vert="horz" lIns="91440" tIns="45720" rIns="91440" bIns="45720" rtlCol="0" anchor="ctr">
            <a:normAutofit/>
          </a:bodyPr>
          <a:lstStyle/>
          <a:p>
            <a:r>
              <a:rPr lang="nl-NL"/>
              <a:t>Titelstijl van model bewerken</a:t>
            </a:r>
            <a:endParaRPr lang="en-US" dirty="0"/>
          </a:p>
        </p:txBody>
      </p:sp>
      <p:sp>
        <p:nvSpPr>
          <p:cNvPr id="3" name="Content Placeholder 2"/>
          <p:cNvSpPr>
            <a:spLocks noGrp="1"/>
          </p:cNvSpPr>
          <p:nvPr>
            <p:ph sz="quarter" idx="10" hasCustomPrompt="1"/>
          </p:nvPr>
        </p:nvSpPr>
        <p:spPr>
          <a:xfrm>
            <a:off x="104775" y="1736728"/>
            <a:ext cx="8686800" cy="3713163"/>
          </a:xfrm>
        </p:spPr>
        <p:txBody>
          <a:bodyPr/>
          <a:lstStyle>
            <a:lvl1pPr marL="257175" indent="-257175">
              <a:lnSpc>
                <a:spcPct val="90000"/>
              </a:lnSpc>
              <a:buFont typeface="Arial" charset="0"/>
              <a:buChar char="•"/>
              <a:defRPr sz="1575"/>
            </a:lvl1pPr>
          </a:lstStyle>
          <a:p>
            <a:pPr>
              <a:lnSpc>
                <a:spcPct val="90000"/>
              </a:lnSpc>
              <a:defRPr/>
            </a:pPr>
            <a:r>
              <a:rPr lang="nl-NL" sz="1125" dirty="0" err="1">
                <a:latin typeface="Verdana"/>
                <a:cs typeface="Verdana"/>
              </a:rPr>
              <a:t>Lorem</a:t>
            </a:r>
            <a:r>
              <a:rPr lang="nl-NL" sz="1125" dirty="0">
                <a:latin typeface="Verdana"/>
                <a:cs typeface="Verdana"/>
              </a:rPr>
              <a:t> </a:t>
            </a:r>
            <a:r>
              <a:rPr lang="nl-NL" sz="1125" dirty="0" err="1">
                <a:latin typeface="Verdana"/>
                <a:cs typeface="Verdana"/>
              </a:rPr>
              <a:t>ipsum</a:t>
            </a:r>
            <a:r>
              <a:rPr lang="nl-NL" sz="1125" dirty="0">
                <a:latin typeface="Verdana"/>
                <a:cs typeface="Verdana"/>
              </a:rPr>
              <a:t> </a:t>
            </a:r>
            <a:r>
              <a:rPr lang="nl-NL" sz="1125" dirty="0" err="1">
                <a:latin typeface="Verdana"/>
                <a:cs typeface="Verdana"/>
              </a:rPr>
              <a:t>dolor</a:t>
            </a:r>
            <a:r>
              <a:rPr lang="nl-NL" sz="1125" dirty="0">
                <a:latin typeface="Verdana"/>
                <a:cs typeface="Verdana"/>
              </a:rPr>
              <a:t>:</a:t>
            </a:r>
          </a:p>
          <a:p>
            <a:pPr marL="342900" indent="-342900">
              <a:lnSpc>
                <a:spcPct val="90000"/>
              </a:lnSpc>
              <a:buFont typeface="Arial" charset="0"/>
              <a:buChar char="•"/>
              <a:defRPr/>
            </a:pPr>
            <a:r>
              <a:rPr lang="nl-NL" sz="1125" dirty="0" err="1">
                <a:latin typeface="Verdana"/>
                <a:cs typeface="Verdana"/>
              </a:rPr>
              <a:t>Sit</a:t>
            </a:r>
            <a:r>
              <a:rPr lang="nl-NL" sz="1125" dirty="0">
                <a:latin typeface="Verdana"/>
                <a:cs typeface="Verdana"/>
              </a:rPr>
              <a:t> </a:t>
            </a:r>
            <a:r>
              <a:rPr lang="nl-NL" sz="1125" dirty="0" err="1">
                <a:latin typeface="Verdana"/>
                <a:cs typeface="Verdana"/>
              </a:rPr>
              <a:t>amet</a:t>
            </a:r>
            <a:r>
              <a:rPr lang="nl-NL" sz="1125" dirty="0">
                <a:latin typeface="Verdana"/>
                <a:cs typeface="Verdana"/>
              </a:rPr>
              <a:t>, </a:t>
            </a:r>
            <a:r>
              <a:rPr lang="nl-NL" sz="1125" dirty="0" err="1">
                <a:latin typeface="Verdana"/>
                <a:cs typeface="Verdana"/>
              </a:rPr>
              <a:t>consectetuer</a:t>
            </a:r>
            <a:r>
              <a:rPr lang="nl-NL" sz="1125" dirty="0">
                <a:latin typeface="Verdana"/>
                <a:cs typeface="Verdana"/>
              </a:rPr>
              <a:t> </a:t>
            </a:r>
            <a:r>
              <a:rPr lang="nl-NL" sz="1125" dirty="0" err="1">
                <a:latin typeface="Verdana"/>
                <a:cs typeface="Verdana"/>
              </a:rPr>
              <a:t>adipiscing</a:t>
            </a:r>
            <a:r>
              <a:rPr lang="nl-NL" sz="1125" dirty="0">
                <a:latin typeface="Verdana"/>
                <a:cs typeface="Verdana"/>
              </a:rPr>
              <a:t> </a:t>
            </a:r>
            <a:r>
              <a:rPr lang="nl-NL" sz="1125" dirty="0" err="1">
                <a:latin typeface="Verdana"/>
                <a:cs typeface="Verdana"/>
              </a:rPr>
              <a:t>elit</a:t>
            </a:r>
            <a:r>
              <a:rPr lang="nl-NL" sz="1125" dirty="0">
                <a:latin typeface="Verdana"/>
                <a:cs typeface="Verdana"/>
              </a:rPr>
              <a:t>. </a:t>
            </a:r>
          </a:p>
          <a:p>
            <a:pPr marL="342900" indent="-342900">
              <a:lnSpc>
                <a:spcPct val="90000"/>
              </a:lnSpc>
              <a:buFont typeface="Arial" charset="0"/>
              <a:buChar char="•"/>
              <a:defRPr/>
            </a:pPr>
            <a:r>
              <a:rPr lang="nl-NL" sz="1125" dirty="0" err="1">
                <a:latin typeface="Verdana"/>
                <a:cs typeface="Verdana"/>
              </a:rPr>
              <a:t>Aenean</a:t>
            </a:r>
            <a:r>
              <a:rPr lang="nl-NL" sz="1125" dirty="0">
                <a:latin typeface="Verdana"/>
                <a:cs typeface="Verdana"/>
              </a:rPr>
              <a:t> commodo </a:t>
            </a:r>
            <a:r>
              <a:rPr lang="nl-NL" sz="1125" dirty="0" err="1">
                <a:latin typeface="Verdana"/>
                <a:cs typeface="Verdana"/>
              </a:rPr>
              <a:t>ligula</a:t>
            </a:r>
            <a:r>
              <a:rPr lang="nl-NL" sz="1125" dirty="0">
                <a:latin typeface="Verdana"/>
                <a:cs typeface="Verdana"/>
              </a:rPr>
              <a:t> </a:t>
            </a:r>
            <a:r>
              <a:rPr lang="nl-NL" sz="1125" dirty="0" err="1">
                <a:latin typeface="Verdana"/>
                <a:cs typeface="Verdana"/>
              </a:rPr>
              <a:t>eget</a:t>
            </a:r>
            <a:r>
              <a:rPr lang="nl-NL" sz="1125" dirty="0">
                <a:latin typeface="Verdana"/>
                <a:cs typeface="Verdana"/>
              </a:rPr>
              <a:t> </a:t>
            </a:r>
            <a:r>
              <a:rPr lang="nl-NL" sz="1125" dirty="0" err="1">
                <a:latin typeface="Verdana"/>
                <a:cs typeface="Verdana"/>
              </a:rPr>
              <a:t>dolor</a:t>
            </a:r>
            <a:r>
              <a:rPr lang="nl-NL" sz="1125" dirty="0">
                <a:latin typeface="Verdana"/>
                <a:cs typeface="Verdana"/>
              </a:rPr>
              <a:t>. </a:t>
            </a:r>
          </a:p>
          <a:p>
            <a:pPr marL="342900" indent="-342900">
              <a:lnSpc>
                <a:spcPct val="90000"/>
              </a:lnSpc>
              <a:buFont typeface="Arial" charset="0"/>
              <a:buChar char="•"/>
              <a:defRPr/>
            </a:pPr>
            <a:r>
              <a:rPr lang="nl-NL" sz="1125" dirty="0" err="1">
                <a:latin typeface="Verdana"/>
                <a:cs typeface="Verdana"/>
              </a:rPr>
              <a:t>Aenean</a:t>
            </a:r>
            <a:r>
              <a:rPr lang="nl-NL" sz="1125" dirty="0">
                <a:latin typeface="Verdana"/>
                <a:cs typeface="Verdana"/>
              </a:rPr>
              <a:t> massa. </a:t>
            </a:r>
          </a:p>
          <a:p>
            <a:pPr marL="342900" indent="-342900">
              <a:lnSpc>
                <a:spcPct val="90000"/>
              </a:lnSpc>
              <a:buFont typeface="Arial" charset="0"/>
              <a:buChar char="•"/>
              <a:defRPr/>
            </a:pPr>
            <a:r>
              <a:rPr lang="nl-NL" sz="1125" dirty="0">
                <a:latin typeface="Verdana"/>
                <a:cs typeface="Verdana"/>
              </a:rPr>
              <a:t>Cum </a:t>
            </a:r>
            <a:r>
              <a:rPr lang="nl-NL" sz="1125" dirty="0" err="1">
                <a:latin typeface="Verdana"/>
                <a:cs typeface="Verdana"/>
              </a:rPr>
              <a:t>sociis</a:t>
            </a:r>
            <a:r>
              <a:rPr lang="nl-NL" sz="1125" dirty="0">
                <a:latin typeface="Verdana"/>
                <a:cs typeface="Verdana"/>
              </a:rPr>
              <a:t> </a:t>
            </a:r>
            <a:r>
              <a:rPr lang="nl-NL" sz="1125" dirty="0" err="1">
                <a:latin typeface="Verdana"/>
                <a:cs typeface="Verdana"/>
              </a:rPr>
              <a:t>natoque</a:t>
            </a:r>
            <a:r>
              <a:rPr lang="nl-NL" sz="1125" dirty="0">
                <a:latin typeface="Verdana"/>
                <a:cs typeface="Verdana"/>
              </a:rPr>
              <a:t> </a:t>
            </a:r>
            <a:r>
              <a:rPr lang="nl-NL" sz="1125" dirty="0" err="1">
                <a:latin typeface="Verdana"/>
                <a:cs typeface="Verdana"/>
              </a:rPr>
              <a:t>penatibus</a:t>
            </a:r>
            <a:r>
              <a:rPr lang="nl-NL" sz="1125" dirty="0">
                <a:latin typeface="Verdana"/>
                <a:cs typeface="Verdana"/>
              </a:rPr>
              <a:t>. </a:t>
            </a:r>
          </a:p>
        </p:txBody>
      </p:sp>
      <p:pic>
        <p:nvPicPr>
          <p:cNvPr id="10" name="Picture 9" descr="Logo DANS bovenschrif wit transpara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203234"/>
            <a:ext cx="1727200" cy="658734"/>
          </a:xfrm>
          <a:prstGeom prst="rect">
            <a:avLst/>
          </a:prstGeom>
        </p:spPr>
      </p:pic>
    </p:spTree>
    <p:extLst>
      <p:ext uri="{BB962C8B-B14F-4D97-AF65-F5344CB8AC3E}">
        <p14:creationId xmlns:p14="http://schemas.microsoft.com/office/powerpoint/2010/main" val="286360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11EC8-96BA-446C-BEF6-5B8A1AC4601F}" type="datetimeFigureOut">
              <a:rPr lang="en-GB" smtClean="0"/>
              <a:pPr/>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173695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411EC8-96BA-446C-BEF6-5B8A1AC4601F}" type="datetimeFigureOut">
              <a:rPr lang="en-GB" smtClean="0"/>
              <a:pPr/>
              <a:t>24/01/2017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161786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411EC8-96BA-446C-BEF6-5B8A1AC4601F}" type="datetimeFigureOut">
              <a:rPr lang="en-GB" smtClean="0"/>
              <a:pPr/>
              <a:t>24/01/2017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253780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411EC8-96BA-446C-BEF6-5B8A1AC4601F}" type="datetimeFigureOut">
              <a:rPr lang="en-GB" smtClean="0"/>
              <a:pPr/>
              <a:t>24/01/2017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400597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11EC8-96BA-446C-BEF6-5B8A1AC4601F}" type="datetimeFigureOut">
              <a:rPr lang="en-GB" smtClean="0"/>
              <a:pPr/>
              <a:t>24/01/2017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236338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411EC8-96BA-446C-BEF6-5B8A1AC4601F}" type="datetimeFigureOut">
              <a:rPr lang="en-GB" smtClean="0"/>
              <a:pPr/>
              <a:t>24/01/2017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320710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411EC8-96BA-446C-BEF6-5B8A1AC4601F}" type="datetimeFigureOut">
              <a:rPr lang="en-GB" smtClean="0"/>
              <a:pPr/>
              <a:t>24/01/2017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205639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9412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35496" y="1340768"/>
            <a:ext cx="8229600" cy="81467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11EC8-96BA-446C-BEF6-5B8A1AC4601F}" type="datetimeFigureOut">
              <a:rPr lang="en-GB" smtClean="0"/>
              <a:pPr/>
              <a:t>24/01/2017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D6978-7833-4913-8E49-2970CED2C8A3}" type="slidenum">
              <a:rPr lang="en-GB" smtClean="0"/>
              <a:pPr/>
              <a:t>‹#›</a:t>
            </a:fld>
            <a:endParaRPr lang="en-GB"/>
          </a:p>
        </p:txBody>
      </p:sp>
      <p:sp>
        <p:nvSpPr>
          <p:cNvPr id="7" name="Rectangle 6"/>
          <p:cNvSpPr/>
          <p:nvPr/>
        </p:nvSpPr>
        <p:spPr>
          <a:xfrm>
            <a:off x="0" y="980728"/>
            <a:ext cx="9157175" cy="144016"/>
          </a:xfrm>
          <a:prstGeom prst="rect">
            <a:avLst/>
          </a:prstGeom>
          <a:gradFill flip="none" rotWithShape="1">
            <a:gsLst>
              <a:gs pos="0">
                <a:srgbClr val="FF0000"/>
              </a:gs>
              <a:gs pos="84000">
                <a:srgbClr val="FFA41D"/>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5702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spcBef>
          <a:spcPct val="0"/>
        </a:spcBef>
        <a:buNone/>
        <a:defRPr sz="4400" kern="1200">
          <a:solidFill>
            <a:schemeClr val="accent1"/>
          </a:solidFill>
          <a:latin typeface="+mj-lt"/>
          <a:ea typeface="+mj-ea"/>
          <a:cs typeface="+mj-cs"/>
        </a:defRPr>
      </a:lvl1pPr>
    </p:titleStyle>
    <p:bodyStyle>
      <a:lvl1pPr marL="442913" indent="-442913" algn="l" defTabSz="914400" rtl="0" eaLnBrk="1" latinLnBrk="0" hangingPunct="1">
        <a:spcBef>
          <a:spcPct val="20000"/>
        </a:spcBef>
        <a:buFontTx/>
        <a:buBlip>
          <a:blip r:embed="rId13"/>
        </a:buBlip>
        <a:defRPr sz="3200" kern="1200">
          <a:solidFill>
            <a:schemeClr val="tx1"/>
          </a:solidFill>
          <a:latin typeface="+mn-lt"/>
          <a:ea typeface="+mn-ea"/>
          <a:cs typeface="+mn-cs"/>
        </a:defRPr>
      </a:lvl1pPr>
      <a:lvl2pPr marL="803275" indent="-346075" algn="l" defTabSz="914400" rtl="0" eaLnBrk="1" latinLnBrk="0" hangingPunct="1">
        <a:spcBef>
          <a:spcPct val="20000"/>
        </a:spcBef>
        <a:buFont typeface="Stencil" panose="040409050D0802020404" pitchFamily="82"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Stencil" panose="040409050D0802020404" pitchFamily="82"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EA58B9-50A9-D048-9F69-FD86EE95ED62}" type="datetimeFigureOut">
              <a:t>1/24/2017</a:t>
            </a:fld>
            <a:endParaRPr lang="nl-NL"/>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DD929C-9DD0-DE48-890E-A4D1522FBE77}" type="slidenum">
              <a:t>‹#›</a:t>
            </a:fld>
            <a:endParaRPr lang="nl-NL"/>
          </a:p>
        </p:txBody>
      </p:sp>
    </p:spTree>
    <p:extLst>
      <p:ext uri="{BB962C8B-B14F-4D97-AF65-F5344CB8AC3E}">
        <p14:creationId xmlns:p14="http://schemas.microsoft.com/office/powerpoint/2010/main" val="3102140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cc.ac.uk/survey2015"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urationexchange.org/understand-your-costs/74-example-rdo-business-mode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mailto:J.Rans@ed.ac.uk" TargetMode="External"/><Relationship Id="rId3" Type="http://schemas.openxmlformats.org/officeDocument/2006/relationships/hyperlink" Target="http://www.4.bp.blogspot.com/" TargetMode="External"/><Relationship Id="rId7" Type="http://schemas.openxmlformats.org/officeDocument/2006/relationships/hyperlink" Target="http://researchdata.4tu.nl/fileadmin/editor_upload/Flyer/Flyer_3TU.Datacentrum_2014.pdf" TargetMode="External"/><Relationship Id="rId2" Type="http://schemas.openxmlformats.org/officeDocument/2006/relationships/hyperlink" Target="http://www.cdn.shopify.com/" TargetMode="External"/><Relationship Id="rId1" Type="http://schemas.openxmlformats.org/officeDocument/2006/relationships/slideLayout" Target="../slideLayouts/slideLayout2.xml"/><Relationship Id="rId6" Type="http://schemas.openxmlformats.org/officeDocument/2006/relationships/hyperlink" Target="http://www.dmnews.com/" TargetMode="External"/><Relationship Id="rId5" Type="http://schemas.openxmlformats.org/officeDocument/2006/relationships/hyperlink" Target="http://www.petkus.com/" TargetMode="External"/><Relationship Id="rId10" Type="http://schemas.openxmlformats.org/officeDocument/2006/relationships/image" Target="../media/image18.jpg"/><Relationship Id="rId4" Type="http://schemas.openxmlformats.org/officeDocument/2006/relationships/hyperlink" Target="https://www.textmarketer.co.uk/" TargetMode="External"/><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tsmtransition.com/2014/01/what-is-itil-service/" TargetMode="External"/><Relationship Id="rId2" Type="http://schemas.openxmlformats.org/officeDocument/2006/relationships/hyperlink" Target="http://opus.bath.ac.uk/32509/1/RDM_Benefits_vFinal.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492896"/>
            <a:ext cx="7342584" cy="1470025"/>
          </a:xfrm>
        </p:spPr>
        <p:txBody>
          <a:bodyPr>
            <a:normAutofit fontScale="90000"/>
          </a:bodyPr>
          <a:lstStyle/>
          <a:p>
            <a:r>
              <a:rPr lang="en-GB" dirty="0"/>
              <a:t>Making the case for RDM services</a:t>
            </a:r>
            <a:br>
              <a:rPr lang="en-GB" dirty="0"/>
            </a:br>
            <a:r>
              <a:rPr lang="en-GB" sz="3100" dirty="0"/>
              <a:t>Amsterdam, January 25th 2017</a:t>
            </a:r>
          </a:p>
        </p:txBody>
      </p:sp>
      <p:sp>
        <p:nvSpPr>
          <p:cNvPr id="3" name="Subtitle 2"/>
          <p:cNvSpPr>
            <a:spLocks noGrp="1"/>
          </p:cNvSpPr>
          <p:nvPr>
            <p:ph type="subTitle" idx="1"/>
          </p:nvPr>
        </p:nvSpPr>
        <p:spPr>
          <a:xfrm>
            <a:off x="1331640" y="4293096"/>
            <a:ext cx="6400800" cy="1752600"/>
          </a:xfrm>
        </p:spPr>
        <p:txBody>
          <a:bodyPr/>
          <a:lstStyle/>
          <a:p>
            <a:r>
              <a:rPr lang="en-GB" dirty="0"/>
              <a:t>Jonathan Rans</a:t>
            </a:r>
          </a:p>
          <a:p>
            <a:r>
              <a:rPr lang="en-GB" dirty="0"/>
              <a:t>Digital Curation Centre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93296"/>
            <a:ext cx="15541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95736" y="6183267"/>
            <a:ext cx="6480720" cy="276999"/>
          </a:xfrm>
          <a:prstGeom prst="rect">
            <a:avLst/>
          </a:prstGeom>
          <a:noFill/>
        </p:spPr>
        <p:txBody>
          <a:bodyPr wrap="square" rtlCol="0">
            <a:spAutoFit/>
          </a:bodyPr>
          <a:lstStyle/>
          <a:p>
            <a:r>
              <a:rPr lang="en-GB" sz="1200" dirty="0"/>
              <a:t>This work is licensed under the Creative Commons Attribution 2.5 UK: Scotland License. </a:t>
            </a:r>
          </a:p>
        </p:txBody>
      </p:sp>
    </p:spTree>
    <p:extLst>
      <p:ext uri="{BB962C8B-B14F-4D97-AF65-F5344CB8AC3E}">
        <p14:creationId xmlns:p14="http://schemas.microsoft.com/office/powerpoint/2010/main" val="2998402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1391078"/>
            <a:ext cx="2069903" cy="2448272"/>
          </a:xfrm>
          <a:prstGeom prst="rect">
            <a:avLst/>
          </a:prstGeom>
        </p:spPr>
      </p:pic>
      <p:sp>
        <p:nvSpPr>
          <p:cNvPr id="2" name="Title 1"/>
          <p:cNvSpPr>
            <a:spLocks noGrp="1"/>
          </p:cNvSpPr>
          <p:nvPr>
            <p:ph type="title"/>
          </p:nvPr>
        </p:nvSpPr>
        <p:spPr/>
        <p:txBody>
          <a:bodyPr/>
          <a:lstStyle/>
          <a:p>
            <a:r>
              <a:rPr lang="en-GB" dirty="0"/>
              <a:t>Gauging staffing levels needed</a:t>
            </a:r>
          </a:p>
        </p:txBody>
      </p:sp>
      <p:sp>
        <p:nvSpPr>
          <p:cNvPr id="3" name="Content Placeholder 2"/>
          <p:cNvSpPr>
            <a:spLocks noGrp="1"/>
          </p:cNvSpPr>
          <p:nvPr>
            <p:ph idx="1"/>
          </p:nvPr>
        </p:nvSpPr>
        <p:spPr>
          <a:xfrm>
            <a:off x="467544" y="1340768"/>
            <a:ext cx="6912768" cy="4997165"/>
          </a:xfrm>
        </p:spPr>
        <p:txBody>
          <a:bodyPr/>
          <a:lstStyle/>
          <a:p>
            <a:r>
              <a:rPr lang="en-GB" dirty="0"/>
              <a:t>This can be very hard to judge</a:t>
            </a:r>
          </a:p>
          <a:p>
            <a:r>
              <a:rPr lang="en-GB" dirty="0"/>
              <a:t>Support is often distributed</a:t>
            </a:r>
          </a:p>
          <a:p>
            <a:r>
              <a:rPr lang="en-GB" dirty="0"/>
              <a:t>Examples from peers can help:</a:t>
            </a:r>
          </a:p>
          <a:p>
            <a:pPr lvl="1"/>
            <a:r>
              <a:rPr lang="en-GB" dirty="0">
                <a:hlinkClick r:id="rId3"/>
              </a:rPr>
              <a:t>http://www.dcc.ac.uk/survey2015</a:t>
            </a:r>
            <a:r>
              <a:rPr lang="en-GB" dirty="0"/>
              <a:t> </a:t>
            </a:r>
          </a:p>
          <a:p>
            <a:pPr lvl="1"/>
            <a:r>
              <a:rPr lang="en-GB" dirty="0"/>
              <a:t>The most research intensive institutions had 3.0FTEs assigned to RDM</a:t>
            </a:r>
          </a:p>
          <a:p>
            <a:r>
              <a:rPr lang="en-GB" dirty="0"/>
              <a:t>Addressing individual service elements can be a useful approach</a:t>
            </a:r>
          </a:p>
          <a:p>
            <a:endParaRPr lang="en-GB" dirty="0"/>
          </a:p>
        </p:txBody>
      </p:sp>
    </p:spTree>
    <p:extLst>
      <p:ext uri="{BB962C8B-B14F-4D97-AF65-F5344CB8AC3E}">
        <p14:creationId xmlns:p14="http://schemas.microsoft.com/office/powerpoint/2010/main" val="409481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Breaking down the service</a:t>
            </a:r>
          </a:p>
        </p:txBody>
      </p:sp>
      <p:pic>
        <p:nvPicPr>
          <p:cNvPr id="10" name="Content Placeholder 9"/>
          <p:cNvPicPr>
            <a:picLocks noGrp="1" noChangeAspect="1"/>
          </p:cNvPicPr>
          <p:nvPr>
            <p:ph idx="1"/>
          </p:nvPr>
        </p:nvPicPr>
        <p:blipFill>
          <a:blip r:embed="rId2"/>
          <a:stretch>
            <a:fillRect/>
          </a:stretch>
        </p:blipFill>
        <p:spPr>
          <a:xfrm>
            <a:off x="1869175" y="1341438"/>
            <a:ext cx="5427876" cy="4995862"/>
          </a:xfrm>
          <a:prstGeom prst="rect">
            <a:avLst/>
          </a:prstGeom>
        </p:spPr>
      </p:pic>
    </p:spTree>
    <p:extLst>
      <p:ext uri="{BB962C8B-B14F-4D97-AF65-F5344CB8AC3E}">
        <p14:creationId xmlns:p14="http://schemas.microsoft.com/office/powerpoint/2010/main" val="2419505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Capability models can help</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068960"/>
            <a:ext cx="6650358" cy="254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2392" y="1857526"/>
            <a:ext cx="8691990" cy="584775"/>
          </a:xfrm>
          <a:prstGeom prst="rect">
            <a:avLst/>
          </a:prstGeom>
          <a:noFill/>
        </p:spPr>
        <p:txBody>
          <a:bodyPr wrap="square" rtlCol="0">
            <a:spAutoFit/>
          </a:bodyPr>
          <a:lstStyle/>
          <a:p>
            <a:r>
              <a:rPr lang="en-GB" sz="3200" dirty="0"/>
              <a:t>Focus on </a:t>
            </a:r>
            <a:r>
              <a:rPr lang="en-GB" sz="3200" dirty="0">
                <a:solidFill>
                  <a:srgbClr val="FF0000"/>
                </a:solidFill>
              </a:rPr>
              <a:t>what</a:t>
            </a:r>
            <a:r>
              <a:rPr lang="en-GB" sz="3200" dirty="0"/>
              <a:t> needs to be delivered and not </a:t>
            </a:r>
            <a:r>
              <a:rPr lang="en-GB" sz="3200" dirty="0">
                <a:solidFill>
                  <a:srgbClr val="FF0000"/>
                </a:solidFill>
              </a:rPr>
              <a:t>how</a:t>
            </a:r>
          </a:p>
        </p:txBody>
      </p:sp>
    </p:spTree>
    <p:extLst>
      <p:ext uri="{BB962C8B-B14F-4D97-AF65-F5344CB8AC3E}">
        <p14:creationId xmlns:p14="http://schemas.microsoft.com/office/powerpoint/2010/main" val="4108034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Address each element individually</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5462172"/>
            <a:ext cx="3541837" cy="136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idx="1"/>
          </p:nvPr>
        </p:nvPicPr>
        <p:blipFill>
          <a:blip r:embed="rId3"/>
          <a:stretch>
            <a:fillRect/>
          </a:stretch>
        </p:blipFill>
        <p:spPr>
          <a:xfrm>
            <a:off x="2628234" y="1266555"/>
            <a:ext cx="4261015" cy="3921874"/>
          </a:xfrm>
          <a:prstGeom prst="rect">
            <a:avLst/>
          </a:prstGeom>
        </p:spPr>
      </p:pic>
    </p:spTree>
    <p:extLst>
      <p:ext uri="{BB962C8B-B14F-4D97-AF65-F5344CB8AC3E}">
        <p14:creationId xmlns:p14="http://schemas.microsoft.com/office/powerpoint/2010/main" val="1101093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online training</a:t>
            </a:r>
          </a:p>
        </p:txBody>
      </p:sp>
      <p:graphicFrame>
        <p:nvGraphicFramePr>
          <p:cNvPr id="4" name="Content Placeholder 3"/>
          <p:cNvGraphicFramePr>
            <a:graphicFrameLocks noGrp="1"/>
          </p:cNvGraphicFramePr>
          <p:nvPr>
            <p:ph idx="1"/>
            <p:extLst/>
          </p:nvPr>
        </p:nvGraphicFramePr>
        <p:xfrm>
          <a:off x="323528" y="1786063"/>
          <a:ext cx="8352929" cy="3240360"/>
        </p:xfrm>
        <a:graphic>
          <a:graphicData uri="http://schemas.openxmlformats.org/drawingml/2006/table">
            <a:tbl>
              <a:tblPr firstRow="1" firstCol="1" bandRow="1"/>
              <a:tblGrid>
                <a:gridCol w="2783707">
                  <a:extLst>
                    <a:ext uri="{9D8B030D-6E8A-4147-A177-3AD203B41FA5}">
                      <a16:colId xmlns:a16="http://schemas.microsoft.com/office/drawing/2014/main" val="20000"/>
                    </a:ext>
                  </a:extLst>
                </a:gridCol>
                <a:gridCol w="2784611">
                  <a:extLst>
                    <a:ext uri="{9D8B030D-6E8A-4147-A177-3AD203B41FA5}">
                      <a16:colId xmlns:a16="http://schemas.microsoft.com/office/drawing/2014/main" val="20001"/>
                    </a:ext>
                  </a:extLst>
                </a:gridCol>
                <a:gridCol w="2784611">
                  <a:extLst>
                    <a:ext uri="{9D8B030D-6E8A-4147-A177-3AD203B41FA5}">
                      <a16:colId xmlns:a16="http://schemas.microsoft.com/office/drawing/2014/main" val="20002"/>
                    </a:ext>
                  </a:extLst>
                </a:gridCol>
              </a:tblGrid>
              <a:tr h="648071">
                <a:tc>
                  <a:txBody>
                    <a:bodyPr/>
                    <a:lstStyle/>
                    <a:p>
                      <a:pPr>
                        <a:spcAft>
                          <a:spcPts val="0"/>
                        </a:spcAft>
                      </a:pPr>
                      <a:r>
                        <a:rPr lang="en-GB" sz="2000" dirty="0">
                          <a:effectLst/>
                          <a:latin typeface="Calibri"/>
                          <a:ea typeface="Calibri"/>
                          <a:cs typeface="Times New Roman"/>
                        </a:rPr>
                        <a:t>Level 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dirty="0">
                          <a:effectLst/>
                          <a:latin typeface="Calibri"/>
                          <a:ea typeface="Calibri"/>
                          <a:cs typeface="Times New Roman"/>
                        </a:rPr>
                        <a:t>Level Two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dirty="0">
                          <a:effectLst/>
                          <a:latin typeface="Calibri"/>
                          <a:ea typeface="Calibri"/>
                          <a:cs typeface="Times New Roman"/>
                        </a:rPr>
                        <a:t>Level Three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92289">
                <a:tc>
                  <a:txBody>
                    <a:bodyPr/>
                    <a:lstStyle/>
                    <a:p>
                      <a:pPr>
                        <a:spcAft>
                          <a:spcPts val="0"/>
                        </a:spcAft>
                      </a:pPr>
                      <a:r>
                        <a:rPr lang="en-GB" sz="2400" dirty="0">
                          <a:effectLst/>
                          <a:latin typeface="Calibri"/>
                          <a:ea typeface="Calibri"/>
                          <a:cs typeface="Times New Roman"/>
                        </a:rPr>
                        <a:t>Rebadged online courses are provided and linked to from RDM pages.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Calibri"/>
                          <a:ea typeface="Calibri"/>
                          <a:cs typeface="Times New Roman"/>
                        </a:rPr>
                        <a:t>Rebadged online courses are supplemented with some in-house, locally produced materials.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Calibri"/>
                          <a:ea typeface="Calibri"/>
                          <a:cs typeface="Times New Roman"/>
                        </a:rPr>
                        <a:t>A significant proportion of locally produced online courses are available. These are reused by others in the sector.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323528" y="1308918"/>
            <a:ext cx="20871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Online training</a:t>
            </a:r>
            <a:endParaRPr kumimoji="0" lang="en-GB" alt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5183208"/>
            <a:ext cx="1354832" cy="136088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5183208"/>
            <a:ext cx="1429122" cy="1505807"/>
          </a:xfrm>
          <a:prstGeom prst="rect">
            <a:avLst/>
          </a:prstGeom>
        </p:spPr>
      </p:pic>
    </p:spTree>
    <p:extLst>
      <p:ext uri="{BB962C8B-B14F-4D97-AF65-F5344CB8AC3E}">
        <p14:creationId xmlns:p14="http://schemas.microsoft.com/office/powerpoint/2010/main" val="290170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Take a holistic approach</a:t>
            </a:r>
          </a:p>
        </p:txBody>
      </p:sp>
      <p:sp>
        <p:nvSpPr>
          <p:cNvPr id="3" name="Content Placeholder 2"/>
          <p:cNvSpPr>
            <a:spLocks noGrp="1"/>
          </p:cNvSpPr>
          <p:nvPr>
            <p:ph idx="1"/>
          </p:nvPr>
        </p:nvSpPr>
        <p:spPr/>
        <p:txBody>
          <a:bodyPr>
            <a:normAutofit/>
          </a:bodyPr>
          <a:lstStyle/>
          <a:p>
            <a:pPr marL="0" indent="0" algn="ctr">
              <a:buNone/>
            </a:pPr>
            <a:r>
              <a:rPr lang="en-GB" dirty="0"/>
              <a:t>There are </a:t>
            </a:r>
            <a:r>
              <a:rPr lang="en-GB" dirty="0">
                <a:solidFill>
                  <a:srgbClr val="FF0000"/>
                </a:solidFill>
              </a:rPr>
              <a:t>challenges</a:t>
            </a:r>
            <a:r>
              <a:rPr lang="en-GB" dirty="0"/>
              <a:t> but also </a:t>
            </a:r>
            <a:r>
              <a:rPr lang="en-GB" dirty="0">
                <a:solidFill>
                  <a:srgbClr val="FF0000"/>
                </a:solidFill>
              </a:rPr>
              <a:t>opportunities</a:t>
            </a:r>
            <a:r>
              <a:rPr lang="en-GB" dirty="0"/>
              <a:t> in implementation for improving connection between services.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996" y="2996952"/>
            <a:ext cx="5762695" cy="3511642"/>
          </a:xfrm>
          <a:prstGeom prst="rect">
            <a:avLst/>
          </a:prstGeom>
        </p:spPr>
      </p:pic>
    </p:spTree>
    <p:extLst>
      <p:ext uri="{BB962C8B-B14F-4D97-AF65-F5344CB8AC3E}">
        <p14:creationId xmlns:p14="http://schemas.microsoft.com/office/powerpoint/2010/main" val="132870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Business model canvas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124744"/>
            <a:ext cx="9144000" cy="5729900"/>
          </a:xfrm>
        </p:spPr>
      </p:pic>
    </p:spTree>
    <p:extLst>
      <p:ext uri="{BB962C8B-B14F-4D97-AF65-F5344CB8AC3E}">
        <p14:creationId xmlns:p14="http://schemas.microsoft.com/office/powerpoint/2010/main" val="4168501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Applying the BMC to RDM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24744"/>
            <a:ext cx="9144000" cy="5306518"/>
          </a:xfrm>
        </p:spPr>
      </p:pic>
      <p:sp>
        <p:nvSpPr>
          <p:cNvPr id="5" name="TextBox 4"/>
          <p:cNvSpPr txBox="1"/>
          <p:nvPr/>
        </p:nvSpPr>
        <p:spPr>
          <a:xfrm>
            <a:off x="251520" y="6431262"/>
            <a:ext cx="8712968" cy="369332"/>
          </a:xfrm>
          <a:prstGeom prst="rect">
            <a:avLst/>
          </a:prstGeom>
          <a:noFill/>
        </p:spPr>
        <p:txBody>
          <a:bodyPr wrap="square" rtlCol="0">
            <a:spAutoFit/>
          </a:bodyPr>
          <a:lstStyle/>
          <a:p>
            <a:r>
              <a:rPr lang="en-GB" dirty="0">
                <a:hlinkClick r:id="rId3"/>
              </a:rPr>
              <a:t>http://www.curationexchange.org/understand-your-costs/74-example-rdo-business-model</a:t>
            </a:r>
            <a:r>
              <a:rPr lang="en-GB" dirty="0"/>
              <a:t> </a:t>
            </a:r>
          </a:p>
        </p:txBody>
      </p:sp>
    </p:spTree>
    <p:extLst>
      <p:ext uri="{BB962C8B-B14F-4D97-AF65-F5344CB8AC3E}">
        <p14:creationId xmlns:p14="http://schemas.microsoft.com/office/powerpoint/2010/main" val="3409346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 The BMC at 4TU</a:t>
            </a:r>
          </a:p>
        </p:txBody>
      </p:sp>
      <p:sp>
        <p:nvSpPr>
          <p:cNvPr id="3" name="Content Placeholder 2"/>
          <p:cNvSpPr>
            <a:spLocks noGrp="1"/>
          </p:cNvSpPr>
          <p:nvPr>
            <p:ph idx="1"/>
          </p:nvPr>
        </p:nvSpPr>
        <p:spPr/>
        <p:txBody>
          <a:bodyPr>
            <a:normAutofit lnSpcReduction="10000"/>
          </a:bodyPr>
          <a:lstStyle/>
          <a:p>
            <a:r>
              <a:rPr lang="en-GB" dirty="0"/>
              <a:t>4TU – A partnership of four universities in the Netherlands:</a:t>
            </a:r>
          </a:p>
          <a:p>
            <a:pPr lvl="1"/>
            <a:r>
              <a:rPr lang="en-GB" dirty="0"/>
              <a:t>Eindhoven University of Technology</a:t>
            </a:r>
          </a:p>
          <a:p>
            <a:pPr lvl="1"/>
            <a:r>
              <a:rPr lang="en-GB" dirty="0"/>
              <a:t>Technical University of Delft</a:t>
            </a:r>
          </a:p>
          <a:p>
            <a:pPr lvl="1"/>
            <a:r>
              <a:rPr lang="en-GB" dirty="0"/>
              <a:t>University of </a:t>
            </a:r>
            <a:r>
              <a:rPr lang="en-GB" dirty="0" err="1"/>
              <a:t>Twente</a:t>
            </a:r>
            <a:endParaRPr lang="en-GB" dirty="0"/>
          </a:p>
          <a:p>
            <a:pPr lvl="1"/>
            <a:r>
              <a:rPr lang="en-GB" dirty="0"/>
              <a:t>University of </a:t>
            </a:r>
            <a:r>
              <a:rPr lang="en-GB" dirty="0" err="1"/>
              <a:t>Wageningen</a:t>
            </a:r>
            <a:endParaRPr lang="en-GB" dirty="0"/>
          </a:p>
          <a:p>
            <a:r>
              <a:rPr lang="en-GB" dirty="0"/>
              <a:t>Shared infrastructure across the federation</a:t>
            </a:r>
          </a:p>
          <a:p>
            <a:pPr lvl="1"/>
            <a:r>
              <a:rPr lang="en-GB" dirty="0"/>
              <a:t>4TU.Centre for Research Data</a:t>
            </a:r>
          </a:p>
          <a:p>
            <a:pPr lvl="1"/>
            <a:r>
              <a:rPr lang="en-GB" dirty="0" err="1"/>
              <a:t>Datalab</a:t>
            </a:r>
            <a:endParaRPr lang="en-GB" dirty="0"/>
          </a:p>
          <a:p>
            <a:pPr lvl="1"/>
            <a:r>
              <a:rPr lang="en-GB" dirty="0"/>
              <a:t>Services and Education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980" y="4894867"/>
            <a:ext cx="2995728" cy="1857350"/>
          </a:xfrm>
          <a:prstGeom prst="rect">
            <a:avLst/>
          </a:prstGeom>
        </p:spPr>
      </p:pic>
    </p:spTree>
    <p:extLst>
      <p:ext uri="{BB962C8B-B14F-4D97-AF65-F5344CB8AC3E}">
        <p14:creationId xmlns:p14="http://schemas.microsoft.com/office/powerpoint/2010/main" val="3482949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 of the BMC process</a:t>
            </a:r>
          </a:p>
        </p:txBody>
      </p:sp>
      <p:sp>
        <p:nvSpPr>
          <p:cNvPr id="3" name="Content Placeholder 2"/>
          <p:cNvSpPr>
            <a:spLocks noGrp="1"/>
          </p:cNvSpPr>
          <p:nvPr>
            <p:ph idx="1"/>
          </p:nvPr>
        </p:nvSpPr>
        <p:spPr>
          <a:xfrm>
            <a:off x="467544" y="1340769"/>
            <a:ext cx="5112568" cy="4795132"/>
          </a:xfrm>
        </p:spPr>
        <p:txBody>
          <a:bodyPr>
            <a:normAutofit lnSpcReduction="10000"/>
          </a:bodyPr>
          <a:lstStyle/>
          <a:p>
            <a:r>
              <a:rPr lang="en-GB" dirty="0"/>
              <a:t>The BMC exercise aimed to define the services and their value</a:t>
            </a:r>
          </a:p>
          <a:p>
            <a:r>
              <a:rPr lang="en-GB" dirty="0"/>
              <a:t>This informed business case, strategy and service marketing development</a:t>
            </a:r>
          </a:p>
          <a:p>
            <a:r>
              <a:rPr lang="en-GB" dirty="0"/>
              <a:t>Well defined service values enable robust comparison with external services/providers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496" y="1556792"/>
            <a:ext cx="3211435" cy="4579108"/>
          </a:xfrm>
          <a:prstGeom prst="rect">
            <a:avLst/>
          </a:prstGeom>
        </p:spPr>
      </p:pic>
    </p:spTree>
    <p:extLst>
      <p:ext uri="{BB962C8B-B14F-4D97-AF65-F5344CB8AC3E}">
        <p14:creationId xmlns:p14="http://schemas.microsoft.com/office/powerpoint/2010/main" val="422900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Some lessons from the IE programme</a:t>
            </a:r>
          </a:p>
        </p:txBody>
      </p:sp>
      <p:sp>
        <p:nvSpPr>
          <p:cNvPr id="3" name="Content Placeholder 2"/>
          <p:cNvSpPr>
            <a:spLocks noGrp="1"/>
          </p:cNvSpPr>
          <p:nvPr>
            <p:ph idx="1"/>
          </p:nvPr>
        </p:nvSpPr>
        <p:spPr/>
        <p:txBody>
          <a:bodyPr/>
          <a:lstStyle/>
          <a:p>
            <a:r>
              <a:rPr lang="en-GB" dirty="0"/>
              <a:t>Some institutions still have fragile RDM programmes</a:t>
            </a:r>
          </a:p>
          <a:p>
            <a:pPr lvl="1"/>
            <a:r>
              <a:rPr lang="en-GB" dirty="0"/>
              <a:t>Reliant on one or two individuals</a:t>
            </a:r>
          </a:p>
          <a:p>
            <a:pPr lvl="1"/>
            <a:r>
              <a:rPr lang="en-GB" dirty="0"/>
              <a:t>No institutional memory</a:t>
            </a:r>
          </a:p>
          <a:p>
            <a:r>
              <a:rPr lang="en-GB" dirty="0"/>
              <a:t>In some places services are beginning to be embedded but aren’t joined up.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024" y="4494311"/>
            <a:ext cx="5760640" cy="2262276"/>
          </a:xfrm>
          <a:prstGeom prst="rect">
            <a:avLst/>
          </a:prstGeom>
        </p:spPr>
      </p:pic>
    </p:spTree>
    <p:extLst>
      <p:ext uri="{BB962C8B-B14F-4D97-AF65-F5344CB8AC3E}">
        <p14:creationId xmlns:p14="http://schemas.microsoft.com/office/powerpoint/2010/main" val="2724971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Thank-you, any questions?</a:t>
            </a:r>
          </a:p>
        </p:txBody>
      </p:sp>
      <p:sp>
        <p:nvSpPr>
          <p:cNvPr id="3" name="Content Placeholder 2"/>
          <p:cNvSpPr>
            <a:spLocks noGrp="1"/>
          </p:cNvSpPr>
          <p:nvPr>
            <p:ph idx="1"/>
          </p:nvPr>
        </p:nvSpPr>
        <p:spPr>
          <a:xfrm>
            <a:off x="467544" y="3905672"/>
            <a:ext cx="8229600" cy="2952328"/>
          </a:xfrm>
        </p:spPr>
        <p:txBody>
          <a:bodyPr/>
          <a:lstStyle/>
          <a:p>
            <a:pPr marL="0" indent="0">
              <a:buNone/>
            </a:pPr>
            <a:r>
              <a:rPr lang="en-GB" dirty="0"/>
              <a:t>Image Credits</a:t>
            </a:r>
          </a:p>
          <a:p>
            <a:pPr marL="0" indent="0">
              <a:buNone/>
            </a:pPr>
            <a:r>
              <a:rPr lang="en-GB" sz="1400" dirty="0"/>
              <a:t>Spokes – </a:t>
            </a:r>
            <a:r>
              <a:rPr lang="en-GB" sz="1400" dirty="0">
                <a:hlinkClick r:id="rId2"/>
              </a:rPr>
              <a:t>www.cdn.shopify.com</a:t>
            </a:r>
            <a:r>
              <a:rPr lang="en-GB" sz="1400" dirty="0"/>
              <a:t> </a:t>
            </a:r>
          </a:p>
          <a:p>
            <a:pPr marL="0" indent="0">
              <a:buNone/>
            </a:pPr>
            <a:r>
              <a:rPr lang="en-GB" sz="1400" dirty="0"/>
              <a:t>Magnifying glass – </a:t>
            </a:r>
            <a:r>
              <a:rPr lang="en-GB" sz="1400" dirty="0">
                <a:hlinkClick r:id="rId3"/>
              </a:rPr>
              <a:t>www.4.bp.blogspot.com</a:t>
            </a:r>
            <a:r>
              <a:rPr lang="en-GB" sz="1400" dirty="0"/>
              <a:t> </a:t>
            </a:r>
          </a:p>
          <a:p>
            <a:pPr marL="0" indent="0">
              <a:buNone/>
            </a:pPr>
            <a:r>
              <a:rPr lang="en-GB" sz="1400" dirty="0"/>
              <a:t>Sweets - </a:t>
            </a:r>
            <a:r>
              <a:rPr lang="en-GB" sz="1400" dirty="0">
                <a:hlinkClick r:id="rId4"/>
              </a:rPr>
              <a:t>https://www.textmarketer.co.uk</a:t>
            </a:r>
            <a:r>
              <a:rPr lang="en-GB" sz="1400" dirty="0"/>
              <a:t> </a:t>
            </a:r>
          </a:p>
          <a:p>
            <a:pPr marL="0" indent="0">
              <a:buNone/>
            </a:pPr>
            <a:r>
              <a:rPr lang="en-GB" sz="1400" dirty="0"/>
              <a:t>Silos – </a:t>
            </a:r>
            <a:r>
              <a:rPr lang="en-GB" sz="1400" dirty="0">
                <a:hlinkClick r:id="rId5"/>
              </a:rPr>
              <a:t>www.petkus.com</a:t>
            </a:r>
            <a:r>
              <a:rPr lang="en-GB" sz="1400" dirty="0"/>
              <a:t> </a:t>
            </a:r>
          </a:p>
          <a:p>
            <a:pPr marL="0" indent="0">
              <a:buNone/>
            </a:pPr>
            <a:r>
              <a:rPr lang="en-GB" sz="1400" dirty="0"/>
              <a:t>Robotic </a:t>
            </a:r>
            <a:r>
              <a:rPr lang="en-GB" sz="1400" dirty="0" err="1"/>
              <a:t>Michaelangelo</a:t>
            </a:r>
            <a:r>
              <a:rPr lang="en-GB" sz="1400" dirty="0"/>
              <a:t> – </a:t>
            </a:r>
            <a:r>
              <a:rPr lang="en-GB" sz="1400" dirty="0">
                <a:hlinkClick r:id="rId6"/>
              </a:rPr>
              <a:t>www.dmnews.com</a:t>
            </a:r>
            <a:r>
              <a:rPr lang="en-GB" sz="1400" dirty="0"/>
              <a:t> </a:t>
            </a:r>
          </a:p>
          <a:p>
            <a:pPr marL="0" indent="0">
              <a:buNone/>
            </a:pPr>
            <a:r>
              <a:rPr lang="en-GB" sz="1400" dirty="0"/>
              <a:t>4TU flyer - </a:t>
            </a:r>
            <a:r>
              <a:rPr lang="en-GB" sz="1400" dirty="0">
                <a:hlinkClick r:id="rId7"/>
              </a:rPr>
              <a:t>http://researchdata.4tu.nl/fileadmin/editor_upload/Flyer/Flyer_3TU.Datacentrum_2014.pdf</a:t>
            </a:r>
            <a:r>
              <a:rPr lang="en-GB" sz="1400" dirty="0"/>
              <a:t> </a:t>
            </a:r>
          </a:p>
          <a:p>
            <a:pPr marL="0" indent="0">
              <a:buNone/>
            </a:pPr>
            <a:endParaRPr lang="en-GB" sz="1400" dirty="0"/>
          </a:p>
        </p:txBody>
      </p:sp>
      <p:sp>
        <p:nvSpPr>
          <p:cNvPr id="4" name="TextBox 3"/>
          <p:cNvSpPr txBox="1"/>
          <p:nvPr/>
        </p:nvSpPr>
        <p:spPr>
          <a:xfrm>
            <a:off x="2516336" y="1875132"/>
            <a:ext cx="3672408" cy="1569660"/>
          </a:xfrm>
          <a:prstGeom prst="rect">
            <a:avLst/>
          </a:prstGeom>
          <a:noFill/>
        </p:spPr>
        <p:txBody>
          <a:bodyPr wrap="square" rtlCol="0">
            <a:spAutoFit/>
          </a:bodyPr>
          <a:lstStyle/>
          <a:p>
            <a:pPr algn="ctr"/>
            <a:r>
              <a:rPr lang="en-GB" sz="3200" dirty="0"/>
              <a:t>Jonathan Rans</a:t>
            </a:r>
          </a:p>
          <a:p>
            <a:pPr algn="ctr"/>
            <a:r>
              <a:rPr lang="en-GB" sz="3200" dirty="0">
                <a:hlinkClick r:id="rId8"/>
              </a:rPr>
              <a:t>J.Rans@ed.ac.uk</a:t>
            </a:r>
            <a:endParaRPr lang="en-GB" sz="3200" dirty="0"/>
          </a:p>
          <a:p>
            <a:pPr algn="ctr"/>
            <a:r>
              <a:rPr lang="en-GB" sz="3200" dirty="0"/>
              <a:t>@</a:t>
            </a:r>
            <a:r>
              <a:rPr lang="en-GB" sz="3200" dirty="0" err="1"/>
              <a:t>JNRans</a:t>
            </a:r>
            <a:endParaRPr lang="en-GB" sz="3200"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4467" y="2365832"/>
            <a:ext cx="2063500" cy="588265"/>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1212" y="1998757"/>
            <a:ext cx="1316532" cy="1322409"/>
          </a:xfrm>
          <a:prstGeom prst="rect">
            <a:avLst/>
          </a:prstGeom>
        </p:spPr>
      </p:pic>
    </p:spTree>
    <p:extLst>
      <p:ext uri="{BB962C8B-B14F-4D97-AF65-F5344CB8AC3E}">
        <p14:creationId xmlns:p14="http://schemas.microsoft.com/office/powerpoint/2010/main" val="3957557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 BMC exercise – value</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t>Choose an RDM service element and:</a:t>
            </a:r>
          </a:p>
          <a:p>
            <a:pPr marL="0" indent="0">
              <a:buNone/>
            </a:pPr>
            <a:endParaRPr lang="en-GB" dirty="0"/>
          </a:p>
          <a:p>
            <a:pPr marL="514350" indent="-514350">
              <a:buFont typeface="+mj-lt"/>
              <a:buAutoNum type="arabicPeriod"/>
            </a:pPr>
            <a:r>
              <a:rPr lang="en-GB" dirty="0"/>
              <a:t>Identify the </a:t>
            </a:r>
            <a:r>
              <a:rPr lang="en-GB" b="1" dirty="0"/>
              <a:t>customers</a:t>
            </a:r>
            <a:r>
              <a:rPr lang="en-GB" dirty="0"/>
              <a:t> who will interact with your service area.</a:t>
            </a:r>
          </a:p>
          <a:p>
            <a:pPr marL="514350" indent="-514350">
              <a:buFont typeface="+mj-lt"/>
              <a:buAutoNum type="arabicPeriod"/>
            </a:pPr>
            <a:endParaRPr lang="en-GB" dirty="0"/>
          </a:p>
          <a:p>
            <a:pPr marL="514350" indent="-514350">
              <a:buFont typeface="+mj-lt"/>
              <a:buAutoNum type="arabicPeriod"/>
            </a:pPr>
            <a:r>
              <a:rPr lang="en-GB" dirty="0"/>
              <a:t>Consider the reasons that your customers will use your service over possible alternatives. This may include not using a service at all. These represent the </a:t>
            </a:r>
            <a:r>
              <a:rPr lang="en-GB" b="1" dirty="0"/>
              <a:t>value proposition(s)</a:t>
            </a:r>
            <a:r>
              <a:rPr lang="en-GB" dirty="0"/>
              <a:t> for your RDM service.</a:t>
            </a:r>
          </a:p>
          <a:p>
            <a:pPr marL="0" indent="0">
              <a:buNone/>
            </a:pPr>
            <a:endParaRPr lang="en-GB" dirty="0"/>
          </a:p>
          <a:p>
            <a:pPr marL="0" indent="0">
              <a:buNone/>
            </a:pPr>
            <a:r>
              <a:rPr lang="en-GB" dirty="0"/>
              <a:t>Are there multiple stakeholders?</a:t>
            </a:r>
          </a:p>
          <a:p>
            <a:pPr marL="0" indent="0">
              <a:buNone/>
            </a:pPr>
            <a:r>
              <a:rPr lang="en-GB" dirty="0"/>
              <a:t>Will they each derive different value from the service?</a:t>
            </a:r>
          </a:p>
        </p:txBody>
      </p:sp>
    </p:spTree>
    <p:extLst>
      <p:ext uri="{BB962C8B-B14F-4D97-AF65-F5344CB8AC3E}">
        <p14:creationId xmlns:p14="http://schemas.microsoft.com/office/powerpoint/2010/main" val="3125038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DANS Business Model Canvas – 2014 and 2017</a:t>
            </a:r>
          </a:p>
        </p:txBody>
      </p:sp>
      <p:sp>
        <p:nvSpPr>
          <p:cNvPr id="4" name="Tijdelijke aanduiding voor tekst 3"/>
          <p:cNvSpPr>
            <a:spLocks noGrp="1"/>
          </p:cNvSpPr>
          <p:nvPr>
            <p:ph type="body" idx="1"/>
          </p:nvPr>
        </p:nvSpPr>
        <p:spPr/>
        <p:txBody>
          <a:bodyPr/>
          <a:lstStyle/>
          <a:p>
            <a:endParaRPr lang="nl-NL"/>
          </a:p>
        </p:txBody>
      </p:sp>
    </p:spTree>
    <p:extLst>
      <p:ext uri="{BB962C8B-B14F-4D97-AF65-F5344CB8AC3E}">
        <p14:creationId xmlns:p14="http://schemas.microsoft.com/office/powerpoint/2010/main" val="1752842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2872402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
        <p:nvSpPr>
          <p:cNvPr id="5" name="Tekstvak 4"/>
          <p:cNvSpPr txBox="1"/>
          <p:nvPr/>
        </p:nvSpPr>
        <p:spPr>
          <a:xfrm rot="20855170">
            <a:off x="4439078" y="3212781"/>
            <a:ext cx="1095396" cy="369332"/>
          </a:xfrm>
          <a:prstGeom prst="rect">
            <a:avLst/>
          </a:prstGeom>
          <a:solidFill>
            <a:schemeClr val="accent4">
              <a:lumMod val="20000"/>
              <a:lumOff val="80000"/>
            </a:schemeClr>
          </a:solidFill>
          <a:ln>
            <a:solidFill>
              <a:schemeClr val="bg1">
                <a:lumMod val="50000"/>
              </a:schemeClr>
            </a:solidFill>
          </a:ln>
        </p:spPr>
        <p:txBody>
          <a:bodyPr wrap="square" rtlCol="0">
            <a:spAutoFit/>
          </a:bodyPr>
          <a:lstStyle/>
          <a:p>
            <a:pPr defTabSz="685800"/>
            <a:r>
              <a:rPr lang="nl-NL" sz="900" kern="0">
                <a:solidFill>
                  <a:sysClr val="windowText" lastClr="000000"/>
                </a:solidFill>
              </a:rPr>
              <a:t>&amp; WDS &amp; DIN 31644</a:t>
            </a:r>
          </a:p>
        </p:txBody>
      </p:sp>
      <p:sp>
        <p:nvSpPr>
          <p:cNvPr id="6" name="Tekstvak 5"/>
          <p:cNvSpPr txBox="1"/>
          <p:nvPr/>
        </p:nvSpPr>
        <p:spPr>
          <a:xfrm>
            <a:off x="6060344" y="5371248"/>
            <a:ext cx="806233" cy="369332"/>
          </a:xfrm>
          <a:prstGeom prst="rect">
            <a:avLst/>
          </a:prstGeom>
          <a:solidFill>
            <a:schemeClr val="accent4">
              <a:lumMod val="20000"/>
              <a:lumOff val="80000"/>
            </a:schemeClr>
          </a:solidFill>
          <a:ln>
            <a:solidFill>
              <a:schemeClr val="bg1">
                <a:lumMod val="50000"/>
              </a:schemeClr>
            </a:solidFill>
          </a:ln>
        </p:spPr>
        <p:txBody>
          <a:bodyPr wrap="square" rtlCol="0">
            <a:spAutoFit/>
          </a:bodyPr>
          <a:lstStyle/>
          <a:p>
            <a:pPr defTabSz="685800"/>
            <a:r>
              <a:rPr lang="nl-NL" sz="900" kern="0">
                <a:solidFill>
                  <a:sysClr val="windowText" lastClr="000000"/>
                </a:solidFill>
              </a:rPr>
              <a:t>&amp; consultancy</a:t>
            </a:r>
          </a:p>
        </p:txBody>
      </p:sp>
      <p:sp>
        <p:nvSpPr>
          <p:cNvPr id="8" name="Tekstvak 7"/>
          <p:cNvSpPr txBox="1"/>
          <p:nvPr/>
        </p:nvSpPr>
        <p:spPr>
          <a:xfrm rot="21081013">
            <a:off x="4522945" y="1872090"/>
            <a:ext cx="760863" cy="369332"/>
          </a:xfrm>
          <a:prstGeom prst="rect">
            <a:avLst/>
          </a:prstGeom>
          <a:solidFill>
            <a:schemeClr val="accent4">
              <a:lumMod val="20000"/>
              <a:lumOff val="80000"/>
            </a:schemeClr>
          </a:solidFill>
          <a:ln>
            <a:solidFill>
              <a:schemeClr val="bg1">
                <a:lumMod val="50000"/>
              </a:schemeClr>
            </a:solidFill>
          </a:ln>
        </p:spPr>
        <p:txBody>
          <a:bodyPr wrap="square" rtlCol="0">
            <a:spAutoFit/>
          </a:bodyPr>
          <a:lstStyle/>
          <a:p>
            <a:pPr defTabSz="685800"/>
            <a:r>
              <a:rPr lang="nl-NL" sz="900" kern="0">
                <a:solidFill>
                  <a:sysClr val="windowText" lastClr="000000"/>
                </a:solidFill>
              </a:rPr>
              <a:t>availability of</a:t>
            </a:r>
          </a:p>
        </p:txBody>
      </p:sp>
      <p:sp>
        <p:nvSpPr>
          <p:cNvPr id="9" name="Tekstvak 8"/>
          <p:cNvSpPr txBox="1"/>
          <p:nvPr/>
        </p:nvSpPr>
        <p:spPr>
          <a:xfrm>
            <a:off x="1342599" y="3743548"/>
            <a:ext cx="982638" cy="369332"/>
          </a:xfrm>
          <a:prstGeom prst="rect">
            <a:avLst/>
          </a:prstGeom>
          <a:solidFill>
            <a:schemeClr val="accent4">
              <a:lumMod val="20000"/>
              <a:lumOff val="80000"/>
            </a:schemeClr>
          </a:solidFill>
          <a:ln>
            <a:solidFill>
              <a:schemeClr val="bg1">
                <a:lumMod val="50000"/>
              </a:schemeClr>
            </a:solidFill>
          </a:ln>
        </p:spPr>
        <p:txBody>
          <a:bodyPr wrap="square" rtlCol="0">
            <a:spAutoFit/>
          </a:bodyPr>
          <a:lstStyle/>
          <a:p>
            <a:pPr defTabSz="685800"/>
            <a:r>
              <a:rPr lang="nl-NL" sz="900" kern="0">
                <a:solidFill>
                  <a:sysClr val="windowText" lastClr="000000"/>
                </a:solidFill>
              </a:rPr>
              <a:t>&amp; Research Data Netherlands</a:t>
            </a:r>
          </a:p>
        </p:txBody>
      </p:sp>
      <p:sp>
        <p:nvSpPr>
          <p:cNvPr id="10" name="Tekstvak 9"/>
          <p:cNvSpPr txBox="1"/>
          <p:nvPr/>
        </p:nvSpPr>
        <p:spPr>
          <a:xfrm rot="20855170">
            <a:off x="6405162" y="965083"/>
            <a:ext cx="767942" cy="369332"/>
          </a:xfrm>
          <a:prstGeom prst="rect">
            <a:avLst/>
          </a:prstGeom>
          <a:solidFill>
            <a:schemeClr val="accent4">
              <a:lumMod val="20000"/>
              <a:lumOff val="80000"/>
            </a:schemeClr>
          </a:solidFill>
          <a:ln>
            <a:solidFill>
              <a:schemeClr val="bg1">
                <a:lumMod val="50000"/>
              </a:schemeClr>
            </a:solidFill>
          </a:ln>
        </p:spPr>
        <p:txBody>
          <a:bodyPr wrap="square" rtlCol="0">
            <a:spAutoFit/>
          </a:bodyPr>
          <a:lstStyle/>
          <a:p>
            <a:pPr defTabSz="685800"/>
            <a:r>
              <a:rPr lang="nl-NL" sz="900" kern="0">
                <a:solidFill>
                  <a:sysClr val="windowText" lastClr="000000"/>
                </a:solidFill>
              </a:rPr>
              <a:t>January 2017</a:t>
            </a:r>
          </a:p>
        </p:txBody>
      </p:sp>
      <p:sp>
        <p:nvSpPr>
          <p:cNvPr id="11" name="Tekstvak 10"/>
          <p:cNvSpPr txBox="1"/>
          <p:nvPr/>
        </p:nvSpPr>
        <p:spPr>
          <a:xfrm>
            <a:off x="2539605" y="2958233"/>
            <a:ext cx="919068" cy="230832"/>
          </a:xfrm>
          <a:prstGeom prst="rect">
            <a:avLst/>
          </a:prstGeom>
          <a:solidFill>
            <a:schemeClr val="accent4">
              <a:lumMod val="20000"/>
              <a:lumOff val="80000"/>
            </a:schemeClr>
          </a:solidFill>
          <a:ln>
            <a:solidFill>
              <a:schemeClr val="bg1">
                <a:lumMod val="50000"/>
              </a:schemeClr>
            </a:solidFill>
          </a:ln>
        </p:spPr>
        <p:txBody>
          <a:bodyPr wrap="square" rtlCol="0">
            <a:spAutoFit/>
          </a:bodyPr>
          <a:lstStyle/>
          <a:p>
            <a:pPr defTabSz="685800"/>
            <a:r>
              <a:rPr lang="nl-NL" sz="900" kern="0">
                <a:solidFill>
                  <a:sysClr val="windowText" lastClr="000000"/>
                </a:solidFill>
              </a:rPr>
              <a:t>&amp; DataverseNL</a:t>
            </a:r>
          </a:p>
        </p:txBody>
      </p:sp>
      <p:sp>
        <p:nvSpPr>
          <p:cNvPr id="12" name="Tekstvak 11"/>
          <p:cNvSpPr txBox="1"/>
          <p:nvPr/>
        </p:nvSpPr>
        <p:spPr>
          <a:xfrm rot="20955528">
            <a:off x="2547317" y="4533559"/>
            <a:ext cx="1329536" cy="369332"/>
          </a:xfrm>
          <a:prstGeom prst="rect">
            <a:avLst/>
          </a:prstGeom>
          <a:solidFill>
            <a:schemeClr val="accent4">
              <a:lumMod val="20000"/>
              <a:lumOff val="80000"/>
            </a:schemeClr>
          </a:solidFill>
          <a:ln>
            <a:solidFill>
              <a:schemeClr val="bg1">
                <a:lumMod val="50000"/>
              </a:schemeClr>
            </a:solidFill>
          </a:ln>
        </p:spPr>
        <p:txBody>
          <a:bodyPr wrap="square" rtlCol="0">
            <a:spAutoFit/>
          </a:bodyPr>
          <a:lstStyle/>
          <a:p>
            <a:pPr defTabSz="685800"/>
            <a:r>
              <a:rPr lang="nl-NL" sz="900" kern="0">
                <a:solidFill>
                  <a:sysClr val="windowText" lastClr="000000"/>
                </a:solidFill>
              </a:rPr>
              <a:t>&amp; information specialists</a:t>
            </a:r>
          </a:p>
        </p:txBody>
      </p:sp>
      <p:sp>
        <p:nvSpPr>
          <p:cNvPr id="13" name="Tekstvak 12"/>
          <p:cNvSpPr txBox="1"/>
          <p:nvPr/>
        </p:nvSpPr>
        <p:spPr>
          <a:xfrm rot="20855170">
            <a:off x="5849647" y="4198592"/>
            <a:ext cx="714707" cy="230832"/>
          </a:xfrm>
          <a:prstGeom prst="rect">
            <a:avLst/>
          </a:prstGeom>
          <a:solidFill>
            <a:schemeClr val="accent4">
              <a:lumMod val="20000"/>
              <a:lumOff val="80000"/>
            </a:schemeClr>
          </a:solidFill>
          <a:ln>
            <a:solidFill>
              <a:schemeClr val="bg1">
                <a:lumMod val="50000"/>
              </a:schemeClr>
            </a:solidFill>
          </a:ln>
        </p:spPr>
        <p:txBody>
          <a:bodyPr wrap="square" rtlCol="0">
            <a:spAutoFit/>
          </a:bodyPr>
          <a:lstStyle/>
          <a:p>
            <a:pPr defTabSz="685800"/>
            <a:r>
              <a:rPr lang="nl-NL" sz="900" kern="0">
                <a:solidFill>
                  <a:sysClr val="windowText" lastClr="000000"/>
                </a:solidFill>
              </a:rPr>
              <a:t>&amp; webinars</a:t>
            </a:r>
          </a:p>
        </p:txBody>
      </p:sp>
      <p:sp>
        <p:nvSpPr>
          <p:cNvPr id="14" name="Tekstvak 13"/>
          <p:cNvSpPr txBox="1"/>
          <p:nvPr/>
        </p:nvSpPr>
        <p:spPr>
          <a:xfrm rot="20855170">
            <a:off x="6788761" y="3031485"/>
            <a:ext cx="964263" cy="507831"/>
          </a:xfrm>
          <a:prstGeom prst="rect">
            <a:avLst/>
          </a:prstGeom>
          <a:solidFill>
            <a:schemeClr val="accent4">
              <a:lumMod val="20000"/>
              <a:lumOff val="80000"/>
            </a:schemeClr>
          </a:solidFill>
          <a:ln>
            <a:solidFill>
              <a:schemeClr val="bg1">
                <a:lumMod val="50000"/>
              </a:schemeClr>
            </a:solidFill>
          </a:ln>
        </p:spPr>
        <p:txBody>
          <a:bodyPr wrap="square" rtlCol="0">
            <a:spAutoFit/>
          </a:bodyPr>
          <a:lstStyle/>
          <a:p>
            <a:pPr defTabSz="685800"/>
            <a:r>
              <a:rPr lang="nl-NL" sz="900" kern="0">
                <a:solidFill>
                  <a:sysClr val="windowText" lastClr="000000"/>
                </a:solidFill>
              </a:rPr>
              <a:t>Universities  for applied sciences included</a:t>
            </a:r>
          </a:p>
        </p:txBody>
      </p:sp>
    </p:spTree>
    <p:extLst>
      <p:ext uri="{BB962C8B-B14F-4D97-AF65-F5344CB8AC3E}">
        <p14:creationId xmlns:p14="http://schemas.microsoft.com/office/powerpoint/2010/main" val="283458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size of institutions has an impact</a:t>
            </a:r>
          </a:p>
        </p:txBody>
      </p:sp>
      <p:sp>
        <p:nvSpPr>
          <p:cNvPr id="3" name="Content Placeholder 2"/>
          <p:cNvSpPr>
            <a:spLocks noGrp="1"/>
          </p:cNvSpPr>
          <p:nvPr>
            <p:ph idx="1"/>
          </p:nvPr>
        </p:nvSpPr>
        <p:spPr/>
        <p:txBody>
          <a:bodyPr>
            <a:normAutofit lnSpcReduction="10000"/>
          </a:bodyPr>
          <a:lstStyle/>
          <a:p>
            <a:r>
              <a:rPr lang="en-GB" dirty="0"/>
              <a:t>Large, hierarchical institutions</a:t>
            </a:r>
          </a:p>
          <a:p>
            <a:pPr lvl="1"/>
            <a:r>
              <a:rPr lang="en-GB" dirty="0"/>
              <a:t>Move slowly</a:t>
            </a:r>
          </a:p>
          <a:p>
            <a:pPr lvl="1"/>
            <a:r>
              <a:rPr lang="en-GB" dirty="0"/>
              <a:t>Require a lot of advocacy</a:t>
            </a:r>
          </a:p>
          <a:p>
            <a:pPr lvl="1"/>
            <a:r>
              <a:rPr lang="en-GB" dirty="0"/>
              <a:t>Have more resource</a:t>
            </a:r>
          </a:p>
          <a:p>
            <a:pPr lvl="1"/>
            <a:r>
              <a:rPr lang="en-GB" dirty="0"/>
              <a:t>Economies of scale</a:t>
            </a:r>
          </a:p>
          <a:p>
            <a:r>
              <a:rPr lang="en-GB" dirty="0"/>
              <a:t>Smaller institutions</a:t>
            </a:r>
          </a:p>
          <a:p>
            <a:pPr lvl="1"/>
            <a:r>
              <a:rPr lang="en-GB" dirty="0"/>
              <a:t>More agile</a:t>
            </a:r>
          </a:p>
          <a:p>
            <a:pPr lvl="1"/>
            <a:r>
              <a:rPr lang="en-GB" dirty="0"/>
              <a:t>Simpler communication</a:t>
            </a:r>
          </a:p>
          <a:p>
            <a:pPr lvl="1"/>
            <a:r>
              <a:rPr lang="en-GB" dirty="0"/>
              <a:t>More focussed vision</a:t>
            </a:r>
          </a:p>
          <a:p>
            <a:pPr lvl="1"/>
            <a:r>
              <a:rPr lang="en-GB" dirty="0"/>
              <a:t>Less resource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916832"/>
            <a:ext cx="2775484" cy="1853044"/>
          </a:xfrm>
          <a:prstGeom prst="rect">
            <a:avLst/>
          </a:prstGeom>
          <a:effectLst>
            <a:glow rad="63500">
              <a:schemeClr val="accent1">
                <a:satMod val="175000"/>
                <a:alpha val="40000"/>
              </a:schemeClr>
            </a:glow>
            <a:outerShdw blurRad="50800" dist="38100" dir="2700000" algn="t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4230362"/>
            <a:ext cx="2775484" cy="1561210"/>
          </a:xfrm>
          <a:prstGeom prst="rect">
            <a:avLst/>
          </a:prstGeom>
          <a:effectLst>
            <a:outerShdw blurRad="63500" sx="102000" sy="102000" algn="ctr" rotWithShape="0">
              <a:schemeClr val="accent1"/>
            </a:outerShdw>
          </a:effectLst>
        </p:spPr>
      </p:pic>
    </p:spTree>
    <p:extLst>
      <p:ext uri="{BB962C8B-B14F-4D97-AF65-F5344CB8AC3E}">
        <p14:creationId xmlns:p14="http://schemas.microsoft.com/office/powerpoint/2010/main" val="2013003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UK policy has had an impact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81239" cy="497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1"/>
            <a:ext cx="8280920" cy="497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52120" y="2746467"/>
            <a:ext cx="3240360" cy="584775"/>
          </a:xfrm>
          <a:prstGeom prst="rect">
            <a:avLst/>
          </a:prstGeom>
          <a:noFill/>
        </p:spPr>
        <p:txBody>
          <a:bodyPr wrap="square" rtlCol="0">
            <a:spAutoFit/>
          </a:bodyPr>
          <a:lstStyle/>
          <a:p>
            <a:r>
              <a:rPr lang="en-GB" sz="3200" b="1" dirty="0"/>
              <a:t>RDM project lead</a:t>
            </a:r>
          </a:p>
        </p:txBody>
      </p:sp>
    </p:spTree>
    <p:extLst>
      <p:ext uri="{BB962C8B-B14F-4D97-AF65-F5344CB8AC3E}">
        <p14:creationId xmlns:p14="http://schemas.microsoft.com/office/powerpoint/2010/main" val="318966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Identify key stakeholders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24744"/>
            <a:ext cx="9144000" cy="5904665"/>
          </a:xfrm>
        </p:spPr>
      </p:pic>
    </p:spTree>
    <p:extLst>
      <p:ext uri="{BB962C8B-B14F-4D97-AF65-F5344CB8AC3E}">
        <p14:creationId xmlns:p14="http://schemas.microsoft.com/office/powerpoint/2010/main" val="414262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Channels and communication</a:t>
            </a:r>
          </a:p>
        </p:txBody>
      </p:sp>
      <p:sp>
        <p:nvSpPr>
          <p:cNvPr id="3" name="Content Placeholder 2"/>
          <p:cNvSpPr>
            <a:spLocks noGrp="1"/>
          </p:cNvSpPr>
          <p:nvPr>
            <p:ph idx="1"/>
          </p:nvPr>
        </p:nvSpPr>
        <p:spPr>
          <a:xfrm>
            <a:off x="467544" y="1700808"/>
            <a:ext cx="8229600" cy="4997165"/>
          </a:xfrm>
        </p:spPr>
        <p:txBody>
          <a:bodyPr>
            <a:normAutofit/>
          </a:bodyPr>
          <a:lstStyle/>
          <a:p>
            <a:r>
              <a:rPr lang="en-GB" dirty="0"/>
              <a:t>Technical considerations</a:t>
            </a:r>
          </a:p>
          <a:p>
            <a:pPr lvl="1"/>
            <a:r>
              <a:rPr lang="en-GB" dirty="0"/>
              <a:t>What systems need to integrate</a:t>
            </a:r>
          </a:p>
          <a:p>
            <a:pPr lvl="1"/>
            <a:r>
              <a:rPr lang="en-GB" dirty="0"/>
              <a:t>How can choice of system promote engagement and information flow</a:t>
            </a:r>
          </a:p>
          <a:p>
            <a:r>
              <a:rPr lang="en-GB" dirty="0"/>
              <a:t>Cultural considerations</a:t>
            </a:r>
          </a:p>
          <a:p>
            <a:pPr lvl="1"/>
            <a:r>
              <a:rPr lang="en-GB" dirty="0"/>
              <a:t>Who needs to communicate</a:t>
            </a:r>
          </a:p>
          <a:p>
            <a:pPr lvl="1"/>
            <a:r>
              <a:rPr lang="en-GB" dirty="0"/>
              <a:t>What structures/workflows need to be in place</a:t>
            </a:r>
          </a:p>
          <a:p>
            <a:pPr marL="0" indent="0">
              <a:buNone/>
            </a:pPr>
            <a:endParaRPr lang="en-GB" dirty="0"/>
          </a:p>
        </p:txBody>
      </p:sp>
    </p:spTree>
    <p:extLst>
      <p:ext uri="{BB962C8B-B14F-4D97-AF65-F5344CB8AC3E}">
        <p14:creationId xmlns:p14="http://schemas.microsoft.com/office/powerpoint/2010/main" val="372340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Constructing the case</a:t>
            </a:r>
          </a:p>
        </p:txBody>
      </p:sp>
      <p:sp>
        <p:nvSpPr>
          <p:cNvPr id="3" name="Content Placeholder 2"/>
          <p:cNvSpPr>
            <a:spLocks noGrp="1"/>
          </p:cNvSpPr>
          <p:nvPr>
            <p:ph idx="1"/>
          </p:nvPr>
        </p:nvSpPr>
        <p:spPr>
          <a:xfrm>
            <a:off x="467544" y="1340770"/>
            <a:ext cx="8229600" cy="2492930"/>
          </a:xfrm>
        </p:spPr>
        <p:txBody>
          <a:bodyPr>
            <a:normAutofit fontScale="85000" lnSpcReduction="20000"/>
          </a:bodyPr>
          <a:lstStyle/>
          <a:p>
            <a:r>
              <a:rPr lang="en-GB" dirty="0"/>
              <a:t>Identify the risks of doing nothing</a:t>
            </a:r>
          </a:p>
          <a:p>
            <a:r>
              <a:rPr lang="en-GB" dirty="0"/>
              <a:t>Identify the benefits of providing support</a:t>
            </a:r>
          </a:p>
          <a:p>
            <a:pPr lvl="1"/>
            <a:r>
              <a:rPr lang="en-GB" dirty="0"/>
              <a:t>To the institution</a:t>
            </a:r>
          </a:p>
          <a:p>
            <a:pPr lvl="1"/>
            <a:r>
              <a:rPr lang="en-GB" dirty="0"/>
              <a:t>To the researchers</a:t>
            </a:r>
          </a:p>
          <a:p>
            <a:pPr lvl="1"/>
            <a:r>
              <a:rPr lang="en-GB" dirty="0"/>
              <a:t>See </a:t>
            </a:r>
            <a:r>
              <a:rPr lang="en-GB" dirty="0" err="1"/>
              <a:t>Beagrie</a:t>
            </a:r>
            <a:r>
              <a:rPr lang="en-GB" dirty="0"/>
              <a:t>, N. and Pink, C.</a:t>
            </a:r>
          </a:p>
          <a:p>
            <a:pPr lvl="1"/>
            <a:r>
              <a:rPr lang="en-GB" dirty="0"/>
              <a:t> </a:t>
            </a:r>
            <a:r>
              <a:rPr lang="en-GB" sz="2400" dirty="0">
                <a:hlinkClick r:id="rId2"/>
              </a:rPr>
              <a:t>http://opus.bath.ac.uk/32509/1/RDM_Benefits_vFinal.pdf</a:t>
            </a:r>
            <a:r>
              <a:rPr lang="en-GB" sz="2400" dirty="0"/>
              <a:t>  </a:t>
            </a:r>
          </a:p>
        </p:txBody>
      </p:sp>
      <p:sp>
        <p:nvSpPr>
          <p:cNvPr id="4" name="TextBox 3"/>
          <p:cNvSpPr txBox="1"/>
          <p:nvPr/>
        </p:nvSpPr>
        <p:spPr>
          <a:xfrm>
            <a:off x="467544" y="4509120"/>
            <a:ext cx="7992888" cy="1200329"/>
          </a:xfrm>
          <a:prstGeom prst="rect">
            <a:avLst/>
          </a:prstGeom>
          <a:noFill/>
        </p:spPr>
        <p:txBody>
          <a:bodyPr wrap="square" rtlCol="0">
            <a:spAutoFit/>
          </a:bodyPr>
          <a:lstStyle/>
          <a:p>
            <a:r>
              <a:rPr lang="en-GB" sz="2400" i="1" dirty="0"/>
              <a:t>“A means of delivering value to customers by facilitating outcomes customers want to achieve, but without the ownership of specific costs and risks.”</a:t>
            </a:r>
          </a:p>
        </p:txBody>
      </p:sp>
      <p:sp>
        <p:nvSpPr>
          <p:cNvPr id="5" name="TextBox 4"/>
          <p:cNvSpPr txBox="1"/>
          <p:nvPr/>
        </p:nvSpPr>
        <p:spPr>
          <a:xfrm>
            <a:off x="499980" y="4001522"/>
            <a:ext cx="4680520" cy="461665"/>
          </a:xfrm>
          <a:prstGeom prst="rect">
            <a:avLst/>
          </a:prstGeom>
          <a:noFill/>
        </p:spPr>
        <p:txBody>
          <a:bodyPr wrap="square" rtlCol="0">
            <a:spAutoFit/>
          </a:bodyPr>
          <a:lstStyle/>
          <a:p>
            <a:r>
              <a:rPr lang="en-GB" sz="2400" b="1" dirty="0">
                <a:solidFill>
                  <a:srgbClr val="FF0000"/>
                </a:solidFill>
              </a:rPr>
              <a:t>Definition of Service</a:t>
            </a:r>
          </a:p>
        </p:txBody>
      </p:sp>
      <p:sp>
        <p:nvSpPr>
          <p:cNvPr id="6" name="TextBox 5"/>
          <p:cNvSpPr txBox="1"/>
          <p:nvPr/>
        </p:nvSpPr>
        <p:spPr>
          <a:xfrm>
            <a:off x="1763688" y="5877272"/>
            <a:ext cx="5976664" cy="646331"/>
          </a:xfrm>
          <a:prstGeom prst="rect">
            <a:avLst/>
          </a:prstGeom>
          <a:noFill/>
        </p:spPr>
        <p:txBody>
          <a:bodyPr wrap="square" rtlCol="0">
            <a:spAutoFit/>
          </a:bodyPr>
          <a:lstStyle/>
          <a:p>
            <a:r>
              <a:rPr lang="en-GB" dirty="0"/>
              <a:t>From ITIL service management approach</a:t>
            </a:r>
          </a:p>
          <a:p>
            <a:r>
              <a:rPr lang="en-GB" dirty="0">
                <a:hlinkClick r:id="rId3"/>
              </a:rPr>
              <a:t>http://itsmtransition.com/2014/01/what-is-itil-service/</a:t>
            </a:r>
            <a:r>
              <a:rPr lang="en-GB" dirty="0"/>
              <a:t> </a:t>
            </a:r>
          </a:p>
        </p:txBody>
      </p:sp>
    </p:spTree>
    <p:extLst>
      <p:ext uri="{BB962C8B-B14F-4D97-AF65-F5344CB8AC3E}">
        <p14:creationId xmlns:p14="http://schemas.microsoft.com/office/powerpoint/2010/main" val="418652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Quantify potential revenue loss</a:t>
            </a:r>
          </a:p>
        </p:txBody>
      </p:sp>
      <p:sp>
        <p:nvSpPr>
          <p:cNvPr id="3" name="Content Placeholder 2"/>
          <p:cNvSpPr>
            <a:spLocks noGrp="1"/>
          </p:cNvSpPr>
          <p:nvPr>
            <p:ph idx="1"/>
          </p:nvPr>
        </p:nvSpPr>
        <p:spPr/>
        <p:txBody>
          <a:bodyPr wrap="square"/>
          <a:lstStyle/>
          <a:p>
            <a:r>
              <a:rPr lang="en-GB" dirty="0"/>
              <a:t>Performing a high-level financial analysis of research funding will identify the amount of funding which carries RDM conditions</a:t>
            </a:r>
          </a:p>
          <a:p>
            <a:r>
              <a:rPr lang="en-GB" dirty="0"/>
              <a:t>As more funders publish requirements this exercise can help to prioritise areas for service development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006049"/>
            <a:ext cx="3549080" cy="2750537"/>
          </a:xfrm>
          <a:prstGeom prst="rect">
            <a:avLst/>
          </a:prstGeom>
        </p:spPr>
      </p:pic>
    </p:spTree>
    <p:extLst>
      <p:ext uri="{BB962C8B-B14F-4D97-AF65-F5344CB8AC3E}">
        <p14:creationId xmlns:p14="http://schemas.microsoft.com/office/powerpoint/2010/main" val="2857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Identify the needs of researchers</a:t>
            </a:r>
          </a:p>
        </p:txBody>
      </p:sp>
      <p:sp>
        <p:nvSpPr>
          <p:cNvPr id="3" name="Content Placeholder 2"/>
          <p:cNvSpPr>
            <a:spLocks noGrp="1"/>
          </p:cNvSpPr>
          <p:nvPr>
            <p:ph idx="1"/>
          </p:nvPr>
        </p:nvSpPr>
        <p:spPr/>
        <p:txBody>
          <a:bodyPr>
            <a:normAutofit lnSpcReduction="10000"/>
          </a:bodyPr>
          <a:lstStyle/>
          <a:p>
            <a:r>
              <a:rPr lang="en-GB" dirty="0"/>
              <a:t>What policy and legislation must they comply with?</a:t>
            </a:r>
          </a:p>
          <a:p>
            <a:r>
              <a:rPr lang="en-GB" dirty="0"/>
              <a:t>What problems are they struggling with that the service can help with</a:t>
            </a:r>
          </a:p>
          <a:p>
            <a:pPr lvl="1"/>
            <a:r>
              <a:rPr lang="en-GB" dirty="0"/>
              <a:t>Can survey responses </a:t>
            </a:r>
            <a:r>
              <a:rPr lang="en-GB" dirty="0">
                <a:solidFill>
                  <a:srgbClr val="FF0000"/>
                </a:solidFill>
              </a:rPr>
              <a:t>quantify</a:t>
            </a:r>
            <a:r>
              <a:rPr lang="en-GB" dirty="0"/>
              <a:t> this need?</a:t>
            </a:r>
          </a:p>
          <a:p>
            <a:pPr lvl="2"/>
            <a:r>
              <a:rPr lang="en-GB" dirty="0"/>
              <a:t>Via lightweight surveys</a:t>
            </a:r>
          </a:p>
          <a:p>
            <a:pPr lvl="1"/>
            <a:r>
              <a:rPr lang="en-GB" dirty="0"/>
              <a:t>Do you need more detailed information?</a:t>
            </a:r>
          </a:p>
          <a:p>
            <a:pPr lvl="2"/>
            <a:r>
              <a:rPr lang="en-GB" dirty="0"/>
              <a:t>From DAF-style surveys</a:t>
            </a:r>
          </a:p>
          <a:p>
            <a:r>
              <a:rPr lang="en-GB" dirty="0"/>
              <a:t>How can the value of research be enhanced?</a:t>
            </a:r>
          </a:p>
          <a:p>
            <a:pPr lvl="1"/>
            <a:r>
              <a:rPr lang="en-GB" dirty="0"/>
              <a:t>in ways researchers perhaps haven’t thought of!</a:t>
            </a:r>
          </a:p>
          <a:p>
            <a:endParaRPr lang="en-GB" dirty="0"/>
          </a:p>
        </p:txBody>
      </p:sp>
    </p:spTree>
    <p:extLst>
      <p:ext uri="{BB962C8B-B14F-4D97-AF65-F5344CB8AC3E}">
        <p14:creationId xmlns:p14="http://schemas.microsoft.com/office/powerpoint/2010/main" val="475143261"/>
      </p:ext>
    </p:extLst>
  </p:cSld>
  <p:clrMapOvr>
    <a:masterClrMapping/>
  </p:clrMapOvr>
</p:sld>
</file>

<file path=ppt/theme/theme1.xml><?xml version="1.0" encoding="utf-8"?>
<a:theme xmlns:a="http://schemas.openxmlformats.org/drawingml/2006/main" name="RDM services - getting the balance r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RDM services - getting the balance right</Template>
  <TotalTime>23060</TotalTime>
  <Words>945</Words>
  <Application>Microsoft Office PowerPoint</Application>
  <PresentationFormat>On-screen Show (4:3)</PresentationFormat>
  <Paragraphs>142</Paragraphs>
  <Slides>24</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Calibri Light</vt:lpstr>
      <vt:lpstr>Gill Sans MT</vt:lpstr>
      <vt:lpstr>Stencil</vt:lpstr>
      <vt:lpstr>Times New Roman</vt:lpstr>
      <vt:lpstr>Verdana</vt:lpstr>
      <vt:lpstr>RDM services - getting the balance right</vt:lpstr>
      <vt:lpstr>Office-thema</vt:lpstr>
      <vt:lpstr>Making the case for RDM services Amsterdam, January 25th 2017</vt:lpstr>
      <vt:lpstr>Some lessons from the IE programme</vt:lpstr>
      <vt:lpstr>The size of institutions has an impact</vt:lpstr>
      <vt:lpstr>UK policy has had an impact</vt:lpstr>
      <vt:lpstr>Identify key stakeholders</vt:lpstr>
      <vt:lpstr>Channels and communication</vt:lpstr>
      <vt:lpstr>Constructing the case</vt:lpstr>
      <vt:lpstr>Quantify potential revenue loss</vt:lpstr>
      <vt:lpstr>Identify the needs of researchers</vt:lpstr>
      <vt:lpstr>Gauging staffing levels needed</vt:lpstr>
      <vt:lpstr>Breaking down the service</vt:lpstr>
      <vt:lpstr>Capability models can help</vt:lpstr>
      <vt:lpstr>Address each element individually</vt:lpstr>
      <vt:lpstr>Example: online training</vt:lpstr>
      <vt:lpstr>Take a holistic approach</vt:lpstr>
      <vt:lpstr>Business model canvas</vt:lpstr>
      <vt:lpstr>Applying the BMC to RDM</vt:lpstr>
      <vt:lpstr>Case Study: The BMC at 4TU</vt:lpstr>
      <vt:lpstr>Outcomes of the BMC process</vt:lpstr>
      <vt:lpstr>Thank-you, any questions?</vt:lpstr>
      <vt:lpstr>Group BMC exercise – value</vt:lpstr>
      <vt:lpstr>DANS Business Model Canvas – 2014 and 2017</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RDM services – getting the balance right IDCC16 Amsterdam 21st February 2016</dc:title>
  <dc:creator>Jonathan Rans</dc:creator>
  <cp:lastModifiedBy>DCC</cp:lastModifiedBy>
  <cp:revision>97</cp:revision>
  <cp:lastPrinted>2016-05-10T14:13:05Z</cp:lastPrinted>
  <dcterms:created xsi:type="dcterms:W3CDTF">2016-02-09T16:09:23Z</dcterms:created>
  <dcterms:modified xsi:type="dcterms:W3CDTF">2017-01-25T08:02:18Z</dcterms:modified>
</cp:coreProperties>
</file>